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4"/>
  </p:notesMasterIdLst>
  <p:sldIdLst>
    <p:sldId id="256" r:id="rId2"/>
    <p:sldId id="257" r:id="rId3"/>
    <p:sldId id="268" r:id="rId4"/>
    <p:sldId id="274" r:id="rId5"/>
    <p:sldId id="270" r:id="rId6"/>
    <p:sldId id="275" r:id="rId7"/>
    <p:sldId id="278" r:id="rId8"/>
    <p:sldId id="277" r:id="rId9"/>
    <p:sldId id="290" r:id="rId10"/>
    <p:sldId id="269" r:id="rId11"/>
    <p:sldId id="279" r:id="rId12"/>
    <p:sldId id="294" r:id="rId13"/>
    <p:sldId id="282" r:id="rId14"/>
    <p:sldId id="291" r:id="rId15"/>
    <p:sldId id="292" r:id="rId16"/>
    <p:sldId id="330" r:id="rId17"/>
    <p:sldId id="331" r:id="rId18"/>
    <p:sldId id="332" r:id="rId19"/>
    <p:sldId id="333" r:id="rId20"/>
    <p:sldId id="334" r:id="rId21"/>
    <p:sldId id="335" r:id="rId22"/>
    <p:sldId id="336" r:id="rId23"/>
    <p:sldId id="337" r:id="rId24"/>
    <p:sldId id="351" r:id="rId25"/>
    <p:sldId id="352" r:id="rId26"/>
    <p:sldId id="353" r:id="rId27"/>
    <p:sldId id="354" r:id="rId28"/>
    <p:sldId id="355" r:id="rId29"/>
    <p:sldId id="356" r:id="rId30"/>
    <p:sldId id="357" r:id="rId31"/>
    <p:sldId id="358" r:id="rId32"/>
    <p:sldId id="338" r:id="rId33"/>
    <p:sldId id="339" r:id="rId34"/>
    <p:sldId id="340" r:id="rId35"/>
    <p:sldId id="341" r:id="rId36"/>
    <p:sldId id="342" r:id="rId37"/>
    <p:sldId id="343" r:id="rId38"/>
    <p:sldId id="303" r:id="rId39"/>
    <p:sldId id="304" r:id="rId40"/>
    <p:sldId id="305" r:id="rId41"/>
    <p:sldId id="344" r:id="rId42"/>
    <p:sldId id="345" r:id="rId43"/>
    <p:sldId id="346" r:id="rId44"/>
    <p:sldId id="347" r:id="rId45"/>
    <p:sldId id="348" r:id="rId46"/>
    <p:sldId id="349" r:id="rId47"/>
    <p:sldId id="350" r:id="rId48"/>
    <p:sldId id="296" r:id="rId49"/>
    <p:sldId id="297" r:id="rId50"/>
    <p:sldId id="299" r:id="rId51"/>
    <p:sldId id="301" r:id="rId52"/>
    <p:sldId id="316" r:id="rId53"/>
    <p:sldId id="317" r:id="rId54"/>
    <p:sldId id="318" r:id="rId55"/>
    <p:sldId id="319" r:id="rId56"/>
    <p:sldId id="320" r:id="rId57"/>
    <p:sldId id="321" r:id="rId58"/>
    <p:sldId id="322" r:id="rId59"/>
    <p:sldId id="324" r:id="rId60"/>
    <p:sldId id="325" r:id="rId61"/>
    <p:sldId id="326" r:id="rId62"/>
    <p:sldId id="327" r:id="rId63"/>
    <p:sldId id="328" r:id="rId64"/>
    <p:sldId id="308" r:id="rId65"/>
    <p:sldId id="309" r:id="rId66"/>
    <p:sldId id="310" r:id="rId67"/>
    <p:sldId id="311" r:id="rId68"/>
    <p:sldId id="312" r:id="rId69"/>
    <p:sldId id="313" r:id="rId70"/>
    <p:sldId id="314" r:id="rId71"/>
    <p:sldId id="271" r:id="rId72"/>
    <p:sldId id="286" r:id="rId73"/>
    <p:sldId id="288" r:id="rId74"/>
    <p:sldId id="287" r:id="rId75"/>
    <p:sldId id="272" r:id="rId76"/>
    <p:sldId id="285" r:id="rId77"/>
    <p:sldId id="359" r:id="rId78"/>
    <p:sldId id="360" r:id="rId79"/>
    <p:sldId id="361" r:id="rId80"/>
    <p:sldId id="362" r:id="rId81"/>
    <p:sldId id="273" r:id="rId82"/>
    <p:sldId id="267" r:id="rId83"/>
  </p:sldIdLst>
  <p:sldSz cx="12192000" cy="6858000"/>
  <p:notesSz cx="6834188" cy="9979025"/>
  <p:embeddedFontLst>
    <p:embeddedFont>
      <p:font typeface="Cambria" panose="02040503050406030204" pitchFamily="18" charset="0"/>
      <p:regular r:id="rId85"/>
      <p:bold r:id="rId86"/>
      <p:italic r:id="rId87"/>
      <p:boldItalic r:id="rId88"/>
    </p:embeddedFont>
    <p:embeddedFont>
      <p:font typeface="Calibri" panose="020F0502020204030204" pitchFamily="34" charset="0"/>
      <p:regular r:id="rId89"/>
      <p:bold r:id="rId90"/>
      <p:italic r:id="rId91"/>
      <p:boldItalic r:id="rId92"/>
    </p:embeddedFont>
    <p:embeddedFont>
      <p:font typeface="Arial Black" panose="020B0A04020102020204" pitchFamily="34" charset="0"/>
      <p:bold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4" roundtripDataSignature="AMtx7mhw2BbCJCzzUMCahcK7v/Gtjq4q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E234C5-7E72-4534-A2A2-56A82619DE4E}">
  <a:tblStyle styleId="{E4E234C5-7E72-4534-A2A2-56A82619DE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82" d="100"/>
          <a:sy n="82" d="100"/>
        </p:scale>
        <p:origin x="73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61481" cy="49895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71125" y="0"/>
            <a:ext cx="2961481" cy="49895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3419" y="4740037"/>
            <a:ext cx="5467350" cy="4490561"/>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78342"/>
            <a:ext cx="2961481" cy="49895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71125" y="9478342"/>
            <a:ext cx="2961481" cy="49895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40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953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60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54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385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587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7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40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45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97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2: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346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973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60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9763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356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44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94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10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928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4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73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9674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978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481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56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464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517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836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045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465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7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33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4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79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33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48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3419" y="4740037"/>
            <a:ext cx="5467350" cy="44905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90488" y="747713"/>
            <a:ext cx="6654800" cy="3743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768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914400" y="25876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F0000"/>
              </a:buClr>
              <a:buSzPts val="4000"/>
              <a:buFont typeface="Cambria"/>
              <a:buNone/>
              <a:defRPr>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828800" y="4343400"/>
            <a:ext cx="8534400" cy="1752600"/>
          </a:xfrm>
          <a:prstGeom prst="rect">
            <a:avLst/>
          </a:prstGeom>
          <a:noFill/>
          <a:ln>
            <a:noFill/>
          </a:ln>
        </p:spPr>
        <p:txBody>
          <a:bodyPr spcFirstLastPara="1" wrap="square" lIns="91425" tIns="45700" rIns="91425" bIns="45700" anchor="t" anchorCtr="0">
            <a:normAutofit/>
          </a:bodyPr>
          <a:lstStyle>
            <a:lvl1pPr lvl="0" algn="ctr">
              <a:spcBef>
                <a:spcPts val="600"/>
              </a:spcBef>
              <a:spcAft>
                <a:spcPts val="0"/>
              </a:spcAft>
              <a:buClr>
                <a:srgbClr val="3B23EF"/>
              </a:buClr>
              <a:buSzPts val="3600"/>
              <a:buNone/>
              <a:defRPr>
                <a:solidFill>
                  <a:srgbClr val="3B23EF"/>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2" name="Google Shape;22;p7"/>
          <p:cNvSpPr txBox="1"/>
          <p:nvPr/>
        </p:nvSpPr>
        <p:spPr>
          <a:xfrm>
            <a:off x="1727200" y="152400"/>
            <a:ext cx="10261600" cy="17850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a:solidFill>
                  <a:srgbClr val="FF0000"/>
                </a:solidFill>
                <a:latin typeface="Arial Black"/>
                <a:ea typeface="Arial Black"/>
                <a:cs typeface="Arial Black"/>
                <a:sym typeface="Arial Black"/>
              </a:rPr>
              <a:t>St Joseph Engineering College</a:t>
            </a:r>
            <a:endParaRPr/>
          </a:p>
          <a:p>
            <a:pPr marL="0" marR="0" lvl="0" indent="0" algn="ctr" rtl="0">
              <a:spcBef>
                <a:spcPts val="0"/>
              </a:spcBef>
              <a:spcAft>
                <a:spcPts val="0"/>
              </a:spcAft>
              <a:buNone/>
            </a:pPr>
            <a:r>
              <a:rPr lang="en-US" sz="1800" b="0" i="0" u="none" strike="noStrike" cap="none" dirty="0" err="1">
                <a:solidFill>
                  <a:srgbClr val="FF0000"/>
                </a:solidFill>
                <a:latin typeface="Arial Black"/>
                <a:ea typeface="Arial Black"/>
                <a:cs typeface="Arial Black"/>
                <a:sym typeface="Arial Black"/>
              </a:rPr>
              <a:t>Vamanjoor</a:t>
            </a:r>
            <a:r>
              <a:rPr lang="en-US" sz="1800" b="0" i="0" u="none" strike="noStrike" cap="none" dirty="0">
                <a:solidFill>
                  <a:srgbClr val="FF0000"/>
                </a:solidFill>
                <a:latin typeface="Arial Black"/>
                <a:ea typeface="Arial Black"/>
                <a:cs typeface="Arial Black"/>
                <a:sym typeface="Arial Black"/>
              </a:rPr>
              <a:t>, </a:t>
            </a:r>
            <a:r>
              <a:rPr lang="en-US" sz="1800" b="0" i="0" u="none" strike="noStrike" cap="none" dirty="0" err="1">
                <a:solidFill>
                  <a:srgbClr val="FF0000"/>
                </a:solidFill>
                <a:latin typeface="Arial Black"/>
                <a:ea typeface="Arial Black"/>
                <a:cs typeface="Arial Black"/>
                <a:sym typeface="Arial Black"/>
              </a:rPr>
              <a:t>Mangaluru</a:t>
            </a:r>
            <a:endParaRPr lang="en-US" sz="1800" b="0" i="0" u="none" strike="noStrike" cap="none" dirty="0">
              <a:solidFill>
                <a:srgbClr val="FF0000"/>
              </a:solidFill>
              <a:latin typeface="Arial Black"/>
              <a:ea typeface="Arial Black"/>
              <a:cs typeface="Arial Black"/>
              <a:sym typeface="Arial Black"/>
            </a:endParaRPr>
          </a:p>
          <a:p>
            <a:pPr algn="ctr">
              <a:spcAft>
                <a:spcPts val="0"/>
              </a:spcAft>
            </a:pPr>
            <a:r>
              <a:rPr lang="en-IN" sz="1200" b="0" i="0" u="none" strike="noStrike" cap="none" dirty="0">
                <a:solidFill>
                  <a:schemeClr val="accent2"/>
                </a:solidFill>
                <a:latin typeface="Arial Black"/>
                <a:ea typeface="Arial Black"/>
                <a:cs typeface="Arial Black"/>
                <a:sym typeface="Arial Black"/>
              </a:rPr>
              <a:t>An Autonomous Institution</a:t>
            </a:r>
            <a:endParaRPr lang="en-US" sz="1200" b="0" i="0" u="none" strike="noStrike" cap="none" dirty="0">
              <a:solidFill>
                <a:schemeClr val="accent2"/>
              </a:solidFill>
              <a:latin typeface="Arial Black"/>
              <a:ea typeface="Arial Black"/>
              <a:cs typeface="Arial Black"/>
              <a:sym typeface="Arial Black"/>
            </a:endParaRPr>
          </a:p>
          <a:p>
            <a:pPr marL="111125" marR="0" indent="-111125" algn="ctr">
              <a:spcBef>
                <a:spcPts val="0"/>
              </a:spcBef>
              <a:spcAft>
                <a:spcPts val="0"/>
              </a:spcAft>
            </a:pPr>
            <a:r>
              <a:rPr lang="en-IN" sz="1200" b="0" i="0" u="none" strike="noStrike" cap="none" dirty="0">
                <a:solidFill>
                  <a:schemeClr val="accent2"/>
                </a:solidFill>
                <a:latin typeface="Arial Black"/>
                <a:ea typeface="Arial Black"/>
                <a:cs typeface="Arial Black"/>
                <a:sym typeface="Arial Black"/>
              </a:rPr>
              <a:t>              Affiliated to VTU </a:t>
            </a:r>
            <a:r>
              <a:rPr lang="en-IN" sz="1200" b="0" i="0" u="none" strike="noStrike" cap="none" dirty="0" err="1">
                <a:solidFill>
                  <a:schemeClr val="accent2"/>
                </a:solidFill>
                <a:latin typeface="Arial Black"/>
                <a:ea typeface="Arial Black"/>
                <a:cs typeface="Arial Black"/>
                <a:sym typeface="Arial Black"/>
              </a:rPr>
              <a:t>Belagavi</a:t>
            </a:r>
            <a:r>
              <a:rPr lang="en-IN" sz="1200" b="0" i="0" u="none" strike="noStrike" cap="none" dirty="0">
                <a:solidFill>
                  <a:schemeClr val="accent2"/>
                </a:solidFill>
                <a:latin typeface="Arial Black"/>
                <a:ea typeface="Arial Black"/>
                <a:cs typeface="Arial Black"/>
                <a:sym typeface="Arial Black"/>
              </a:rPr>
              <a:t>, Recognised by AICTE New Delhi, Accredited by NAAC with A+ Grade</a:t>
            </a:r>
            <a:endParaRPr lang="en-US" sz="1200" b="0" i="0" u="none" strike="noStrike" cap="none" dirty="0">
              <a:solidFill>
                <a:schemeClr val="accent2"/>
              </a:solidFill>
              <a:latin typeface="Arial Black"/>
              <a:ea typeface="Arial Black"/>
              <a:cs typeface="Arial Black"/>
              <a:sym typeface="Arial Black"/>
            </a:endParaRPr>
          </a:p>
          <a:p>
            <a:pPr marL="0" marR="0" lvl="0" indent="0" algn="ctr" rtl="0">
              <a:spcBef>
                <a:spcPts val="0"/>
              </a:spcBef>
              <a:spcAft>
                <a:spcPts val="0"/>
              </a:spcAft>
              <a:buNone/>
            </a:pPr>
            <a:r>
              <a:rPr lang="en-US" sz="1800" b="0" i="0" u="none" strike="noStrike" cap="none" dirty="0">
                <a:solidFill>
                  <a:srgbClr val="3B23EF"/>
                </a:solidFill>
                <a:latin typeface="Arial Black"/>
                <a:ea typeface="Arial Black"/>
                <a:cs typeface="Arial Black"/>
                <a:sym typeface="Arial Black"/>
              </a:rPr>
              <a:t>Department of Electronics and Communication Engineering</a:t>
            </a:r>
            <a:endParaRPr/>
          </a:p>
          <a:p>
            <a:pPr marL="0" marR="0" lvl="0" indent="0" algn="ctr" rtl="0">
              <a:spcBef>
                <a:spcPts val="0"/>
              </a:spcBef>
              <a:spcAft>
                <a:spcPts val="0"/>
              </a:spcAft>
              <a:buNone/>
            </a:pPr>
            <a:r>
              <a:rPr lang="en-US" sz="1800" b="0" i="0" u="none" strike="noStrike" cap="none" dirty="0">
                <a:solidFill>
                  <a:srgbClr val="3B23EF"/>
                </a:solidFill>
                <a:latin typeface="Arial Black"/>
                <a:ea typeface="Arial Black"/>
                <a:cs typeface="Arial Black"/>
                <a:sym typeface="Arial Black"/>
              </a:rPr>
              <a:t>(UG Program Accredited By NBA, New Delhi) </a:t>
            </a:r>
            <a:r>
              <a:rPr lang="en-US" sz="1800" b="0" i="0" u="none" strike="noStrike" cap="none" dirty="0">
                <a:solidFill>
                  <a:srgbClr val="3B23EF"/>
                </a:solidFill>
                <a:latin typeface="Calibri"/>
                <a:ea typeface="Calibri"/>
                <a:cs typeface="Calibri"/>
                <a:sym typeface="Calibri"/>
              </a:rPr>
              <a: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F0000"/>
              </a:buClr>
              <a:buSzPts val="4000"/>
              <a:buFont typeface="Cambria"/>
              <a:buNone/>
              <a:defRPr>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8"/>
          <p:cNvSpPr txBox="1">
            <a:spLocks noGrp="1"/>
          </p:cNvSpPr>
          <p:nvPr>
            <p:ph type="body" idx="1"/>
          </p:nvPr>
        </p:nvSpPr>
        <p:spPr>
          <a:xfrm>
            <a:off x="609600" y="1143001"/>
            <a:ext cx="10972800" cy="4983163"/>
          </a:xfrm>
          <a:prstGeom prst="rect">
            <a:avLst/>
          </a:prstGeom>
          <a:noFill/>
          <a:ln>
            <a:noFill/>
          </a:ln>
        </p:spPr>
        <p:txBody>
          <a:bodyPr spcFirstLastPara="1" wrap="square" lIns="91425" tIns="45700" rIns="91425" bIns="45700" anchor="t" anchorCtr="0">
            <a:normAutofit/>
          </a:bodyPr>
          <a:lstStyle>
            <a:lvl1pPr marL="457200" lvl="0" indent="-457200" algn="l">
              <a:spcBef>
                <a:spcPts val="600"/>
              </a:spcBef>
              <a:spcAft>
                <a:spcPts val="0"/>
              </a:spcAft>
              <a:buClr>
                <a:srgbClr val="3B23EF"/>
              </a:buClr>
              <a:buSzPts val="3600"/>
              <a:buChar char="•"/>
              <a:defRPr>
                <a:solidFill>
                  <a:srgbClr val="3B23EF"/>
                </a:solidFill>
              </a:defRPr>
            </a:lvl1pPr>
            <a:lvl2pPr marL="914400" lvl="1" indent="-406400" algn="l">
              <a:spcBef>
                <a:spcPts val="600"/>
              </a:spcBef>
              <a:spcAft>
                <a:spcPts val="0"/>
              </a:spcAft>
              <a:buClr>
                <a:srgbClr val="3B23EF"/>
              </a:buClr>
              <a:buSzPts val="2800"/>
              <a:buChar char="–"/>
              <a:defRPr>
                <a:solidFill>
                  <a:srgbClr val="3B23EF"/>
                </a:solidFill>
              </a:defRPr>
            </a:lvl2pPr>
            <a:lvl3pPr marL="1371600" lvl="2" indent="-381000" algn="l">
              <a:spcBef>
                <a:spcPts val="600"/>
              </a:spcBef>
              <a:spcAft>
                <a:spcPts val="0"/>
              </a:spcAft>
              <a:buClr>
                <a:srgbClr val="3B23EF"/>
              </a:buClr>
              <a:buSzPts val="2400"/>
              <a:buChar char="•"/>
              <a:defRPr>
                <a:solidFill>
                  <a:srgbClr val="3B23EF"/>
                </a:solidFill>
              </a:defRPr>
            </a:lvl3pPr>
            <a:lvl4pPr marL="1828800" lvl="3" indent="-355600" algn="l">
              <a:spcBef>
                <a:spcPts val="600"/>
              </a:spcBef>
              <a:spcAft>
                <a:spcPts val="0"/>
              </a:spcAft>
              <a:buClr>
                <a:srgbClr val="3B23EF"/>
              </a:buClr>
              <a:buSzPts val="2000"/>
              <a:buChar char="–"/>
              <a:defRPr>
                <a:solidFill>
                  <a:srgbClr val="3B23EF"/>
                </a:solidFill>
              </a:defRPr>
            </a:lvl4pPr>
            <a:lvl5pPr marL="2286000" lvl="4" indent="-355600" algn="l">
              <a:spcBef>
                <a:spcPts val="600"/>
              </a:spcBef>
              <a:spcAft>
                <a:spcPts val="0"/>
              </a:spcAft>
              <a:buClr>
                <a:srgbClr val="3B23EF"/>
              </a:buClr>
              <a:buSzPts val="2000"/>
              <a:buChar char="»"/>
              <a:defRPr>
                <a:solidFill>
                  <a:srgbClr val="3B23E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b="1">
                <a:solidFill>
                  <a:schemeClr val="dk1"/>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400" b="1">
                <a:solidFill>
                  <a:schemeClr val="dk1"/>
                </a:solidFill>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1" i="0" u="none" strike="noStrike" cap="none">
                <a:solidFill>
                  <a:schemeClr val="dk1"/>
                </a:solidFill>
                <a:latin typeface="Cambria"/>
                <a:ea typeface="Cambria"/>
                <a:cs typeface="Cambria"/>
                <a:sym typeface="Cambria"/>
              </a:defRPr>
            </a:lvl1pPr>
            <a:lvl2pPr marL="0" lvl="1" indent="0" algn="r">
              <a:spcBef>
                <a:spcPts val="0"/>
              </a:spcBef>
              <a:buNone/>
              <a:defRPr sz="1400" b="1" i="0" u="none" strike="noStrike" cap="none">
                <a:solidFill>
                  <a:schemeClr val="dk1"/>
                </a:solidFill>
                <a:latin typeface="Cambria"/>
                <a:ea typeface="Cambria"/>
                <a:cs typeface="Cambria"/>
                <a:sym typeface="Cambria"/>
              </a:defRPr>
            </a:lvl2pPr>
            <a:lvl3pPr marL="0" lvl="2" indent="0" algn="r">
              <a:spcBef>
                <a:spcPts val="0"/>
              </a:spcBef>
              <a:buNone/>
              <a:defRPr sz="1400" b="1" i="0" u="none" strike="noStrike" cap="none">
                <a:solidFill>
                  <a:schemeClr val="dk1"/>
                </a:solidFill>
                <a:latin typeface="Cambria"/>
                <a:ea typeface="Cambria"/>
                <a:cs typeface="Cambria"/>
                <a:sym typeface="Cambria"/>
              </a:defRPr>
            </a:lvl3pPr>
            <a:lvl4pPr marL="0" lvl="3" indent="0" algn="r">
              <a:spcBef>
                <a:spcPts val="0"/>
              </a:spcBef>
              <a:buNone/>
              <a:defRPr sz="1400" b="1" i="0" u="none" strike="noStrike" cap="none">
                <a:solidFill>
                  <a:schemeClr val="dk1"/>
                </a:solidFill>
                <a:latin typeface="Cambria"/>
                <a:ea typeface="Cambria"/>
                <a:cs typeface="Cambria"/>
                <a:sym typeface="Cambria"/>
              </a:defRPr>
            </a:lvl4pPr>
            <a:lvl5pPr marL="0" lvl="4" indent="0" algn="r">
              <a:spcBef>
                <a:spcPts val="0"/>
              </a:spcBef>
              <a:buNone/>
              <a:defRPr sz="1400" b="1" i="0" u="none" strike="noStrike" cap="none">
                <a:solidFill>
                  <a:schemeClr val="dk1"/>
                </a:solidFill>
                <a:latin typeface="Cambria"/>
                <a:ea typeface="Cambria"/>
                <a:cs typeface="Cambria"/>
                <a:sym typeface="Cambria"/>
              </a:defRPr>
            </a:lvl5pPr>
            <a:lvl6pPr marL="0" lvl="5" indent="0" algn="r">
              <a:spcBef>
                <a:spcPts val="0"/>
              </a:spcBef>
              <a:buNone/>
              <a:defRPr sz="1400" b="1" i="0" u="none" strike="noStrike" cap="none">
                <a:solidFill>
                  <a:schemeClr val="dk1"/>
                </a:solidFill>
                <a:latin typeface="Cambria"/>
                <a:ea typeface="Cambria"/>
                <a:cs typeface="Cambria"/>
                <a:sym typeface="Cambria"/>
              </a:defRPr>
            </a:lvl6pPr>
            <a:lvl7pPr marL="0" lvl="6" indent="0" algn="r">
              <a:spcBef>
                <a:spcPts val="0"/>
              </a:spcBef>
              <a:buNone/>
              <a:defRPr sz="1400" b="1" i="0" u="none" strike="noStrike" cap="none">
                <a:solidFill>
                  <a:schemeClr val="dk1"/>
                </a:solidFill>
                <a:latin typeface="Cambria"/>
                <a:ea typeface="Cambria"/>
                <a:cs typeface="Cambria"/>
                <a:sym typeface="Cambria"/>
              </a:defRPr>
            </a:lvl7pPr>
            <a:lvl8pPr marL="0" lvl="7" indent="0" algn="r">
              <a:spcBef>
                <a:spcPts val="0"/>
              </a:spcBef>
              <a:buNone/>
              <a:defRPr sz="1400" b="1" i="0" u="none" strike="noStrike" cap="none">
                <a:solidFill>
                  <a:schemeClr val="dk1"/>
                </a:solidFill>
                <a:latin typeface="Cambria"/>
                <a:ea typeface="Cambria"/>
                <a:cs typeface="Cambria"/>
                <a:sym typeface="Cambria"/>
              </a:defRPr>
            </a:lvl8pPr>
            <a:lvl9pPr marL="0" lvl="8" indent="0" algn="r">
              <a:spcBef>
                <a:spcPts val="0"/>
              </a:spcBef>
              <a:buNone/>
              <a:defRPr sz="1400" b="1" i="0" u="none" strike="noStrike" cap="none">
                <a:solidFill>
                  <a:schemeClr val="dk1"/>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0"/>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F0000"/>
              </a:buClr>
              <a:buSzPts val="4000"/>
              <a:buFont typeface="Cambria"/>
              <a:buNone/>
              <a:defRPr>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0"/>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600"/>
              </a:spcBef>
              <a:spcAft>
                <a:spcPts val="0"/>
              </a:spcAft>
              <a:buClr>
                <a:srgbClr val="3B23EF"/>
              </a:buClr>
              <a:buSzPts val="2800"/>
              <a:buChar char="•"/>
              <a:defRPr sz="2800">
                <a:solidFill>
                  <a:srgbClr val="3B23EF"/>
                </a:solidFill>
              </a:defRPr>
            </a:lvl1pPr>
            <a:lvl2pPr marL="914400" lvl="1" indent="-381000" algn="l">
              <a:spcBef>
                <a:spcPts val="600"/>
              </a:spcBef>
              <a:spcAft>
                <a:spcPts val="0"/>
              </a:spcAft>
              <a:buClr>
                <a:srgbClr val="3B23EF"/>
              </a:buClr>
              <a:buSzPts val="2400"/>
              <a:buChar char="–"/>
              <a:defRPr sz="2400">
                <a:solidFill>
                  <a:srgbClr val="3B23EF"/>
                </a:solidFill>
              </a:defRPr>
            </a:lvl2pPr>
            <a:lvl3pPr marL="1371600" lvl="2" indent="-355600" algn="l">
              <a:spcBef>
                <a:spcPts val="600"/>
              </a:spcBef>
              <a:spcAft>
                <a:spcPts val="0"/>
              </a:spcAft>
              <a:buClr>
                <a:srgbClr val="3B23EF"/>
              </a:buClr>
              <a:buSzPts val="2000"/>
              <a:buChar char="•"/>
              <a:defRPr sz="2000">
                <a:solidFill>
                  <a:srgbClr val="3B23EF"/>
                </a:solidFill>
              </a:defRPr>
            </a:lvl3pPr>
            <a:lvl4pPr marL="1828800" lvl="3" indent="-342900" algn="l">
              <a:spcBef>
                <a:spcPts val="600"/>
              </a:spcBef>
              <a:spcAft>
                <a:spcPts val="0"/>
              </a:spcAft>
              <a:buClr>
                <a:srgbClr val="3B23EF"/>
              </a:buClr>
              <a:buSzPts val="1800"/>
              <a:buChar char="–"/>
              <a:defRPr sz="1800">
                <a:solidFill>
                  <a:srgbClr val="3B23EF"/>
                </a:solidFill>
              </a:defRPr>
            </a:lvl4pPr>
            <a:lvl5pPr marL="2286000" lvl="4" indent="-342900" algn="l">
              <a:spcBef>
                <a:spcPts val="600"/>
              </a:spcBef>
              <a:spcAft>
                <a:spcPts val="0"/>
              </a:spcAft>
              <a:buClr>
                <a:srgbClr val="3B23EF"/>
              </a:buClr>
              <a:buSzPts val="1800"/>
              <a:buChar char="»"/>
              <a:defRPr sz="1800">
                <a:solidFill>
                  <a:srgbClr val="3B23E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0"/>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600"/>
              </a:spcBef>
              <a:spcAft>
                <a:spcPts val="0"/>
              </a:spcAft>
              <a:buClr>
                <a:srgbClr val="3B23EF"/>
              </a:buClr>
              <a:buSzPts val="2800"/>
              <a:buChar char="•"/>
              <a:defRPr sz="2800">
                <a:solidFill>
                  <a:srgbClr val="3B23EF"/>
                </a:solidFill>
              </a:defRPr>
            </a:lvl1pPr>
            <a:lvl2pPr marL="914400" lvl="1" indent="-381000" algn="l">
              <a:spcBef>
                <a:spcPts val="600"/>
              </a:spcBef>
              <a:spcAft>
                <a:spcPts val="0"/>
              </a:spcAft>
              <a:buClr>
                <a:srgbClr val="3B23EF"/>
              </a:buClr>
              <a:buSzPts val="2400"/>
              <a:buChar char="–"/>
              <a:defRPr sz="2400">
                <a:solidFill>
                  <a:srgbClr val="3B23EF"/>
                </a:solidFill>
              </a:defRPr>
            </a:lvl2pPr>
            <a:lvl3pPr marL="1371600" lvl="2" indent="-355600" algn="l">
              <a:spcBef>
                <a:spcPts val="600"/>
              </a:spcBef>
              <a:spcAft>
                <a:spcPts val="0"/>
              </a:spcAft>
              <a:buClr>
                <a:srgbClr val="3B23EF"/>
              </a:buClr>
              <a:buSzPts val="2000"/>
              <a:buChar char="•"/>
              <a:defRPr sz="2000">
                <a:solidFill>
                  <a:srgbClr val="3B23EF"/>
                </a:solidFill>
              </a:defRPr>
            </a:lvl3pPr>
            <a:lvl4pPr marL="1828800" lvl="3" indent="-342900" algn="l">
              <a:spcBef>
                <a:spcPts val="600"/>
              </a:spcBef>
              <a:spcAft>
                <a:spcPts val="0"/>
              </a:spcAft>
              <a:buClr>
                <a:srgbClr val="3B23EF"/>
              </a:buClr>
              <a:buSzPts val="1800"/>
              <a:buChar char="–"/>
              <a:defRPr sz="1800">
                <a:solidFill>
                  <a:srgbClr val="3B23EF"/>
                </a:solidFill>
              </a:defRPr>
            </a:lvl4pPr>
            <a:lvl5pPr marL="2286000" lvl="4" indent="-342900" algn="l">
              <a:spcBef>
                <a:spcPts val="600"/>
              </a:spcBef>
              <a:spcAft>
                <a:spcPts val="0"/>
              </a:spcAft>
              <a:buClr>
                <a:srgbClr val="3B23EF"/>
              </a:buClr>
              <a:buSzPts val="1800"/>
              <a:buChar char="»"/>
              <a:defRPr sz="1800">
                <a:solidFill>
                  <a:srgbClr val="3B23E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4" name="Google Shape;34;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FF0000"/>
              </a:buClr>
              <a:buSzPts val="40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00"/>
              </a:spcBef>
              <a:spcAft>
                <a:spcPts val="0"/>
              </a:spcAft>
              <a:buClr>
                <a:srgbClr val="3B23EF"/>
              </a:buClr>
              <a:buSzPts val="2400"/>
              <a:buNone/>
              <a:defRPr sz="2400" b="1"/>
            </a:lvl1pPr>
            <a:lvl2pPr marL="914400" lvl="1" indent="-228600" algn="l">
              <a:spcBef>
                <a:spcPts val="600"/>
              </a:spcBef>
              <a:spcAft>
                <a:spcPts val="0"/>
              </a:spcAft>
              <a:buClr>
                <a:srgbClr val="3B23EF"/>
              </a:buClr>
              <a:buSzPts val="2000"/>
              <a:buNone/>
              <a:defRPr sz="2000" b="1"/>
            </a:lvl2pPr>
            <a:lvl3pPr marL="1371600" lvl="2" indent="-228600" algn="l">
              <a:spcBef>
                <a:spcPts val="600"/>
              </a:spcBef>
              <a:spcAft>
                <a:spcPts val="0"/>
              </a:spcAft>
              <a:buClr>
                <a:srgbClr val="3B23EF"/>
              </a:buClr>
              <a:buSzPts val="1800"/>
              <a:buNone/>
              <a:defRPr sz="1800" b="1"/>
            </a:lvl3pPr>
            <a:lvl4pPr marL="1828800" lvl="3" indent="-228600" algn="l">
              <a:spcBef>
                <a:spcPts val="600"/>
              </a:spcBef>
              <a:spcAft>
                <a:spcPts val="0"/>
              </a:spcAft>
              <a:buClr>
                <a:srgbClr val="3B23EF"/>
              </a:buClr>
              <a:buSzPts val="1600"/>
              <a:buNone/>
              <a:defRPr sz="1600" b="1"/>
            </a:lvl4pPr>
            <a:lvl5pPr marL="2286000" lvl="4" indent="-228600" algn="l">
              <a:spcBef>
                <a:spcPts val="600"/>
              </a:spcBef>
              <a:spcAft>
                <a:spcPts val="0"/>
              </a:spcAft>
              <a:buClr>
                <a:srgbClr val="3B23E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 name="Google Shape;40;p11"/>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600"/>
              </a:spcBef>
              <a:spcAft>
                <a:spcPts val="0"/>
              </a:spcAft>
              <a:buClr>
                <a:srgbClr val="3B23EF"/>
              </a:buClr>
              <a:buSzPts val="2400"/>
              <a:buChar char="•"/>
              <a:defRPr sz="2400"/>
            </a:lvl1pPr>
            <a:lvl2pPr marL="914400" lvl="1" indent="-355600" algn="l">
              <a:spcBef>
                <a:spcPts val="600"/>
              </a:spcBef>
              <a:spcAft>
                <a:spcPts val="0"/>
              </a:spcAft>
              <a:buClr>
                <a:srgbClr val="3B23EF"/>
              </a:buClr>
              <a:buSzPts val="2000"/>
              <a:buChar char="–"/>
              <a:defRPr sz="2000"/>
            </a:lvl2pPr>
            <a:lvl3pPr marL="1371600" lvl="2" indent="-342900" algn="l">
              <a:spcBef>
                <a:spcPts val="600"/>
              </a:spcBef>
              <a:spcAft>
                <a:spcPts val="0"/>
              </a:spcAft>
              <a:buClr>
                <a:srgbClr val="3B23EF"/>
              </a:buClr>
              <a:buSzPts val="1800"/>
              <a:buChar char="•"/>
              <a:defRPr sz="1800"/>
            </a:lvl3pPr>
            <a:lvl4pPr marL="1828800" lvl="3" indent="-330200" algn="l">
              <a:spcBef>
                <a:spcPts val="600"/>
              </a:spcBef>
              <a:spcAft>
                <a:spcPts val="0"/>
              </a:spcAft>
              <a:buClr>
                <a:srgbClr val="3B23EF"/>
              </a:buClr>
              <a:buSzPts val="1600"/>
              <a:buChar char="–"/>
              <a:defRPr sz="1600"/>
            </a:lvl4pPr>
            <a:lvl5pPr marL="2286000" lvl="4" indent="-330200" algn="l">
              <a:spcBef>
                <a:spcPts val="600"/>
              </a:spcBef>
              <a:spcAft>
                <a:spcPts val="0"/>
              </a:spcAft>
              <a:buClr>
                <a:srgbClr val="3B23E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 name="Google Shape;41;p11"/>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00"/>
              </a:spcBef>
              <a:spcAft>
                <a:spcPts val="0"/>
              </a:spcAft>
              <a:buClr>
                <a:srgbClr val="3B23EF"/>
              </a:buClr>
              <a:buSzPts val="2400"/>
              <a:buNone/>
              <a:defRPr sz="2400" b="1"/>
            </a:lvl1pPr>
            <a:lvl2pPr marL="914400" lvl="1" indent="-228600" algn="l">
              <a:spcBef>
                <a:spcPts val="600"/>
              </a:spcBef>
              <a:spcAft>
                <a:spcPts val="0"/>
              </a:spcAft>
              <a:buClr>
                <a:srgbClr val="3B23EF"/>
              </a:buClr>
              <a:buSzPts val="2000"/>
              <a:buNone/>
              <a:defRPr sz="2000" b="1"/>
            </a:lvl2pPr>
            <a:lvl3pPr marL="1371600" lvl="2" indent="-228600" algn="l">
              <a:spcBef>
                <a:spcPts val="600"/>
              </a:spcBef>
              <a:spcAft>
                <a:spcPts val="0"/>
              </a:spcAft>
              <a:buClr>
                <a:srgbClr val="3B23EF"/>
              </a:buClr>
              <a:buSzPts val="1800"/>
              <a:buNone/>
              <a:defRPr sz="1800" b="1"/>
            </a:lvl3pPr>
            <a:lvl4pPr marL="1828800" lvl="3" indent="-228600" algn="l">
              <a:spcBef>
                <a:spcPts val="600"/>
              </a:spcBef>
              <a:spcAft>
                <a:spcPts val="0"/>
              </a:spcAft>
              <a:buClr>
                <a:srgbClr val="3B23EF"/>
              </a:buClr>
              <a:buSzPts val="1600"/>
              <a:buNone/>
              <a:defRPr sz="1600" b="1"/>
            </a:lvl4pPr>
            <a:lvl5pPr marL="2286000" lvl="4" indent="-228600" algn="l">
              <a:spcBef>
                <a:spcPts val="600"/>
              </a:spcBef>
              <a:spcAft>
                <a:spcPts val="0"/>
              </a:spcAft>
              <a:buClr>
                <a:srgbClr val="3B23E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2" name="Google Shape;42;p11"/>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600"/>
              </a:spcBef>
              <a:spcAft>
                <a:spcPts val="0"/>
              </a:spcAft>
              <a:buClr>
                <a:srgbClr val="3B23EF"/>
              </a:buClr>
              <a:buSzPts val="2400"/>
              <a:buChar char="•"/>
              <a:defRPr sz="2400"/>
            </a:lvl1pPr>
            <a:lvl2pPr marL="914400" lvl="1" indent="-355600" algn="l">
              <a:spcBef>
                <a:spcPts val="600"/>
              </a:spcBef>
              <a:spcAft>
                <a:spcPts val="0"/>
              </a:spcAft>
              <a:buClr>
                <a:srgbClr val="3B23EF"/>
              </a:buClr>
              <a:buSzPts val="2000"/>
              <a:buChar char="–"/>
              <a:defRPr sz="2000"/>
            </a:lvl2pPr>
            <a:lvl3pPr marL="1371600" lvl="2" indent="-342900" algn="l">
              <a:spcBef>
                <a:spcPts val="600"/>
              </a:spcBef>
              <a:spcAft>
                <a:spcPts val="0"/>
              </a:spcAft>
              <a:buClr>
                <a:srgbClr val="3B23EF"/>
              </a:buClr>
              <a:buSzPts val="1800"/>
              <a:buChar char="•"/>
              <a:defRPr sz="1800"/>
            </a:lvl3pPr>
            <a:lvl4pPr marL="1828800" lvl="3" indent="-330200" algn="l">
              <a:spcBef>
                <a:spcPts val="600"/>
              </a:spcBef>
              <a:spcAft>
                <a:spcPts val="0"/>
              </a:spcAft>
              <a:buClr>
                <a:srgbClr val="3B23EF"/>
              </a:buClr>
              <a:buSzPts val="1600"/>
              <a:buChar char="–"/>
              <a:defRPr sz="1600"/>
            </a:lvl4pPr>
            <a:lvl5pPr marL="2286000" lvl="4" indent="-330200" algn="l">
              <a:spcBef>
                <a:spcPts val="600"/>
              </a:spcBef>
              <a:spcAft>
                <a:spcPts val="0"/>
              </a:spcAft>
              <a:buClr>
                <a:srgbClr val="3B23E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3" name="Google Shape;43;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FF0000"/>
              </a:buClr>
              <a:buSzPts val="4000"/>
              <a:buFont typeface="Cambria"/>
              <a:buNone/>
              <a:defRPr sz="4000" b="1" i="0" u="none" strike="noStrike" cap="none">
                <a:solidFill>
                  <a:srgbClr val="FF0000"/>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609600" y="1143001"/>
            <a:ext cx="10972800" cy="4983163"/>
          </a:xfrm>
          <a:prstGeom prst="rect">
            <a:avLst/>
          </a:prstGeom>
          <a:noFill/>
          <a:ln>
            <a:noFill/>
          </a:ln>
        </p:spPr>
        <p:txBody>
          <a:bodyPr spcFirstLastPara="1" wrap="square" lIns="91425" tIns="45700" rIns="91425" bIns="45700" anchor="t" anchorCtr="0">
            <a:normAutofit/>
          </a:bodyPr>
          <a:lstStyle>
            <a:lvl1pPr marL="457200" marR="0" lvl="0" indent="-457200" algn="l" rtl="0">
              <a:spcBef>
                <a:spcPts val="600"/>
              </a:spcBef>
              <a:spcAft>
                <a:spcPts val="0"/>
              </a:spcAft>
              <a:buClr>
                <a:srgbClr val="3B23EF"/>
              </a:buClr>
              <a:buSzPts val="3600"/>
              <a:buFont typeface="Arial"/>
              <a:buChar char="•"/>
              <a:defRPr sz="3600" b="1" i="0" u="none" strike="noStrike" cap="none">
                <a:solidFill>
                  <a:srgbClr val="3B23EF"/>
                </a:solidFill>
                <a:latin typeface="Cambria"/>
                <a:ea typeface="Cambria"/>
                <a:cs typeface="Cambria"/>
                <a:sym typeface="Cambria"/>
              </a:defRPr>
            </a:lvl1pPr>
            <a:lvl2pPr marL="914400" marR="0" lvl="1" indent="-406400" algn="l" rtl="0">
              <a:spcBef>
                <a:spcPts val="600"/>
              </a:spcBef>
              <a:spcAft>
                <a:spcPts val="0"/>
              </a:spcAft>
              <a:buClr>
                <a:srgbClr val="3B23EF"/>
              </a:buClr>
              <a:buSzPts val="2800"/>
              <a:buFont typeface="Arial"/>
              <a:buChar char="–"/>
              <a:defRPr sz="2800" b="1" i="0" u="none" strike="noStrike" cap="none">
                <a:solidFill>
                  <a:srgbClr val="3B23EF"/>
                </a:solidFill>
                <a:latin typeface="Cambria"/>
                <a:ea typeface="Cambria"/>
                <a:cs typeface="Cambria"/>
                <a:sym typeface="Cambria"/>
              </a:defRPr>
            </a:lvl2pPr>
            <a:lvl3pPr marL="1371600" marR="0" lvl="2" indent="-381000" algn="l" rtl="0">
              <a:spcBef>
                <a:spcPts val="600"/>
              </a:spcBef>
              <a:spcAft>
                <a:spcPts val="0"/>
              </a:spcAft>
              <a:buClr>
                <a:srgbClr val="3B23EF"/>
              </a:buClr>
              <a:buSzPts val="2400"/>
              <a:buFont typeface="Arial"/>
              <a:buChar char="•"/>
              <a:defRPr sz="2400" b="1" i="0" u="none" strike="noStrike" cap="none">
                <a:solidFill>
                  <a:srgbClr val="3B23EF"/>
                </a:solidFill>
                <a:latin typeface="Cambria"/>
                <a:ea typeface="Cambria"/>
                <a:cs typeface="Cambria"/>
                <a:sym typeface="Cambria"/>
              </a:defRPr>
            </a:lvl3pPr>
            <a:lvl4pPr marL="1828800" marR="0" lvl="3" indent="-355600" algn="l" rtl="0">
              <a:spcBef>
                <a:spcPts val="600"/>
              </a:spcBef>
              <a:spcAft>
                <a:spcPts val="0"/>
              </a:spcAft>
              <a:buClr>
                <a:srgbClr val="3B23EF"/>
              </a:buClr>
              <a:buSzPts val="2000"/>
              <a:buFont typeface="Arial"/>
              <a:buChar char="–"/>
              <a:defRPr sz="2000" b="1" i="0" u="none" strike="noStrike" cap="none">
                <a:solidFill>
                  <a:srgbClr val="3B23EF"/>
                </a:solidFill>
                <a:latin typeface="Cambria"/>
                <a:ea typeface="Cambria"/>
                <a:cs typeface="Cambria"/>
                <a:sym typeface="Cambria"/>
              </a:defRPr>
            </a:lvl4pPr>
            <a:lvl5pPr marL="2286000" marR="0" lvl="4" indent="-355600" algn="l" rtl="0">
              <a:spcBef>
                <a:spcPts val="600"/>
              </a:spcBef>
              <a:spcAft>
                <a:spcPts val="0"/>
              </a:spcAft>
              <a:buClr>
                <a:srgbClr val="3B23EF"/>
              </a:buClr>
              <a:buSzPts val="2000"/>
              <a:buFont typeface="Arial"/>
              <a:buChar char="»"/>
              <a:defRPr sz="2000" b="1" i="0" u="none" strike="noStrike" cap="none">
                <a:solidFill>
                  <a:srgbClr val="3B23EF"/>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15" name="Google Shape;15;p6"/>
          <p:cNvPicPr preferRelativeResize="0"/>
          <p:nvPr/>
        </p:nvPicPr>
        <p:blipFill rotWithShape="1">
          <a:blip r:embed="rId6">
            <a:alphaModFix/>
          </a:blip>
          <a:srcRect/>
          <a:stretch/>
        </p:blipFill>
        <p:spPr>
          <a:xfrm>
            <a:off x="0" y="50006"/>
            <a:ext cx="1369272" cy="11953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7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ctrTitle"/>
          </p:nvPr>
        </p:nvSpPr>
        <p:spPr>
          <a:xfrm>
            <a:off x="2133600" y="2057400"/>
            <a:ext cx="7772400" cy="914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ts val="4000"/>
              <a:buFont typeface="Cambria"/>
              <a:buNone/>
            </a:pPr>
            <a:r>
              <a:rPr lang="en-US" dirty="0"/>
              <a:t>Artificial Intelligence &amp; Machine Learning</a:t>
            </a:r>
            <a:endParaRPr dirty="0"/>
          </a:p>
        </p:txBody>
      </p:sp>
      <p:sp>
        <p:nvSpPr>
          <p:cNvPr id="51" name="Google Shape;51;p1"/>
          <p:cNvSpPr txBox="1">
            <a:spLocks noGrp="1"/>
          </p:cNvSpPr>
          <p:nvPr>
            <p:ph type="subTitle" idx="1"/>
          </p:nvPr>
        </p:nvSpPr>
        <p:spPr>
          <a:xfrm>
            <a:off x="2895600" y="3124200"/>
            <a:ext cx="6400800" cy="1981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3B23EF"/>
              </a:buClr>
              <a:buSzPct val="100000"/>
              <a:buNone/>
            </a:pPr>
            <a:r>
              <a:rPr lang="en-US" dirty="0"/>
              <a:t>Presented by</a:t>
            </a:r>
            <a:endParaRPr dirty="0"/>
          </a:p>
          <a:p>
            <a:pPr marL="0" lvl="0" indent="0" algn="ctr" rtl="0">
              <a:spcBef>
                <a:spcPts val="600"/>
              </a:spcBef>
              <a:spcAft>
                <a:spcPts val="0"/>
              </a:spcAft>
              <a:buClr>
                <a:srgbClr val="3B23EF"/>
              </a:buClr>
              <a:buSzPct val="100000"/>
              <a:buNone/>
            </a:pPr>
            <a:r>
              <a:rPr lang="en-US" sz="2400" dirty="0"/>
              <a:t>TV Manoj                            4S018EC107</a:t>
            </a:r>
            <a:endParaRPr sz="2400" dirty="0"/>
          </a:p>
          <a:p>
            <a:pPr marL="0" lvl="0" indent="0" algn="ctr" rtl="0">
              <a:spcBef>
                <a:spcPts val="600"/>
              </a:spcBef>
              <a:spcAft>
                <a:spcPts val="0"/>
              </a:spcAft>
              <a:buClr>
                <a:srgbClr val="3B23EF"/>
              </a:buClr>
              <a:buSzPct val="100000"/>
              <a:buNone/>
            </a:pPr>
            <a:endParaRPr dirty="0"/>
          </a:p>
          <a:p>
            <a:pPr marL="0" lvl="0" indent="0" algn="ctr" rtl="0">
              <a:spcBef>
                <a:spcPts val="600"/>
              </a:spcBef>
              <a:spcAft>
                <a:spcPts val="0"/>
              </a:spcAft>
              <a:buClr>
                <a:srgbClr val="3B23EF"/>
              </a:buClr>
              <a:buSzPct val="100000"/>
              <a:buNone/>
            </a:pPr>
            <a:endParaRPr dirty="0"/>
          </a:p>
          <a:p>
            <a:pPr marL="0" lvl="0" indent="0" algn="ctr" rtl="0">
              <a:spcBef>
                <a:spcPts val="600"/>
              </a:spcBef>
              <a:spcAft>
                <a:spcPts val="0"/>
              </a:spcAft>
              <a:buClr>
                <a:srgbClr val="3B23EF"/>
              </a:buClr>
              <a:buSzPct val="100000"/>
              <a:buNone/>
            </a:pPr>
            <a:endParaRPr dirty="0"/>
          </a:p>
          <a:p>
            <a:pPr marL="0" lvl="0" indent="0" algn="ctr" rtl="0">
              <a:spcBef>
                <a:spcPts val="600"/>
              </a:spcBef>
              <a:spcAft>
                <a:spcPts val="0"/>
              </a:spcAft>
              <a:buClr>
                <a:srgbClr val="3B23EF"/>
              </a:buClr>
              <a:buSzPct val="100000"/>
              <a:buNone/>
            </a:pPr>
            <a:endParaRPr dirty="0"/>
          </a:p>
        </p:txBody>
      </p:sp>
      <p:sp>
        <p:nvSpPr>
          <p:cNvPr id="52" name="Google Shape;5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75000"/>
                    <a:lumOff val="25000"/>
                  </a:schemeClr>
                </a:solidFill>
              </a:rPr>
              <a:t>/     /2021</a:t>
            </a:r>
            <a:endParaRPr dirty="0">
              <a:solidFill>
                <a:schemeClr val="tx1">
                  <a:lumMod val="75000"/>
                  <a:lumOff val="25000"/>
                </a:schemeClr>
              </a:solidFill>
            </a:endParaRPr>
          </a:p>
        </p:txBody>
      </p:sp>
      <p:sp>
        <p:nvSpPr>
          <p:cNvPr id="53" name="Google Shape;5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lumMod val="75000"/>
                    <a:lumOff val="25000"/>
                  </a:schemeClr>
                </a:solidFill>
              </a:rPr>
              <a:t>Department of ECE, SJEC, </a:t>
            </a:r>
            <a:r>
              <a:rPr lang="en-US" dirty="0" err="1">
                <a:solidFill>
                  <a:schemeClr val="tx1">
                    <a:lumMod val="75000"/>
                    <a:lumOff val="25000"/>
                  </a:schemeClr>
                </a:solidFill>
              </a:rPr>
              <a:t>Vamanjoor</a:t>
            </a:r>
            <a:endParaRPr>
              <a:solidFill>
                <a:schemeClr val="tx1">
                  <a:lumMod val="75000"/>
                  <a:lumOff val="25000"/>
                </a:schemeClr>
              </a:solidFill>
            </a:endParaRPr>
          </a:p>
        </p:txBody>
      </p:sp>
      <p:sp>
        <p:nvSpPr>
          <p:cNvPr id="54" name="Google Shape;5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tx1">
                    <a:lumMod val="75000"/>
                    <a:lumOff val="25000"/>
                  </a:schemeClr>
                </a:solidFill>
              </a:rPr>
              <a:pPr marL="0" lvl="0" indent="0" algn="r" rtl="0">
                <a:spcBef>
                  <a:spcPts val="0"/>
                </a:spcBef>
                <a:spcAft>
                  <a:spcPts val="0"/>
                </a:spcAft>
                <a:buNone/>
              </a:pPr>
              <a:t>1</a:t>
            </a:fld>
            <a:endParaRPr>
              <a:solidFill>
                <a:schemeClr val="tx1">
                  <a:lumMod val="75000"/>
                  <a:lumOff val="25000"/>
                </a:schemeClr>
              </a:solidFill>
            </a:endParaRPr>
          </a:p>
        </p:txBody>
      </p:sp>
      <p:sp>
        <p:nvSpPr>
          <p:cNvPr id="55" name="Google Shape;55;p1"/>
          <p:cNvSpPr txBox="1"/>
          <p:nvPr/>
        </p:nvSpPr>
        <p:spPr>
          <a:xfrm>
            <a:off x="412955" y="4680155"/>
            <a:ext cx="11076039" cy="26314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b="0" i="0" u="none" strike="noStrike" cap="none" dirty="0">
                <a:solidFill>
                  <a:srgbClr val="FF0000"/>
                </a:solidFill>
                <a:latin typeface="Arial Black"/>
                <a:ea typeface="Arial Black"/>
                <a:cs typeface="Arial Black"/>
                <a:sym typeface="Arial Black"/>
              </a:rPr>
              <a:t>Under the Guidance of</a:t>
            </a:r>
            <a:endParaRPr dirty="0"/>
          </a:p>
          <a:p>
            <a:pPr lvl="0"/>
            <a:r>
              <a:rPr lang="en-US" sz="1800" dirty="0">
                <a:solidFill>
                  <a:srgbClr val="3B23EF"/>
                </a:solidFill>
                <a:latin typeface="Arial Black"/>
                <a:ea typeface="Arial Black"/>
                <a:cs typeface="Arial Black"/>
                <a:sym typeface="Arial Black"/>
              </a:rPr>
              <a:t>Internal Guide                                                                                        External Guide</a:t>
            </a:r>
          </a:p>
          <a:p>
            <a:pPr lvl="0"/>
            <a:r>
              <a:rPr lang="en-US" sz="2100" dirty="0">
                <a:solidFill>
                  <a:schemeClr val="tx1">
                    <a:lumMod val="75000"/>
                    <a:lumOff val="25000"/>
                  </a:schemeClr>
                </a:solidFill>
                <a:latin typeface="Arial Black"/>
                <a:ea typeface="Arial Black"/>
                <a:cs typeface="Arial Black"/>
                <a:sym typeface="Arial Black"/>
              </a:rPr>
              <a:t>Aldrin </a:t>
            </a:r>
            <a:r>
              <a:rPr lang="en-US" sz="2100" dirty="0" err="1">
                <a:solidFill>
                  <a:schemeClr val="tx1">
                    <a:lumMod val="75000"/>
                    <a:lumOff val="25000"/>
                  </a:schemeClr>
                </a:solidFill>
                <a:latin typeface="Arial Black"/>
                <a:ea typeface="Arial Black"/>
                <a:cs typeface="Arial Black"/>
                <a:sym typeface="Arial Black"/>
              </a:rPr>
              <a:t>Claytus</a:t>
            </a:r>
            <a:r>
              <a:rPr lang="en-US" sz="2100" dirty="0">
                <a:solidFill>
                  <a:schemeClr val="tx1">
                    <a:lumMod val="75000"/>
                    <a:lumOff val="25000"/>
                  </a:schemeClr>
                </a:solidFill>
                <a:latin typeface="Arial Black"/>
                <a:ea typeface="Arial Black"/>
                <a:cs typeface="Arial Black"/>
                <a:sym typeface="Arial Black"/>
              </a:rPr>
              <a:t> </a:t>
            </a:r>
            <a:r>
              <a:rPr lang="en-US" sz="2100" dirty="0" err="1">
                <a:solidFill>
                  <a:schemeClr val="tx1">
                    <a:lumMod val="75000"/>
                    <a:lumOff val="25000"/>
                  </a:schemeClr>
                </a:solidFill>
                <a:latin typeface="Arial Black"/>
                <a:ea typeface="Arial Black"/>
                <a:cs typeface="Arial Black"/>
                <a:sym typeface="Arial Black"/>
              </a:rPr>
              <a:t>Vaz</a:t>
            </a:r>
            <a:r>
              <a:rPr lang="en-US" sz="2100" dirty="0">
                <a:solidFill>
                  <a:schemeClr val="tx1">
                    <a:lumMod val="75000"/>
                    <a:lumOff val="25000"/>
                  </a:schemeClr>
                </a:solidFill>
                <a:latin typeface="Arial Black"/>
                <a:ea typeface="Arial Black"/>
                <a:cs typeface="Arial Black"/>
                <a:sym typeface="Arial Black"/>
              </a:rPr>
              <a:t>                                                              </a:t>
            </a:r>
            <a:r>
              <a:rPr lang="en-US" sz="2100" dirty="0" err="1">
                <a:solidFill>
                  <a:schemeClr val="tx1">
                    <a:lumMod val="75000"/>
                    <a:lumOff val="25000"/>
                  </a:schemeClr>
                </a:solidFill>
                <a:latin typeface="Arial Black"/>
                <a:ea typeface="Arial Black"/>
                <a:cs typeface="Arial Black"/>
                <a:sym typeface="Arial Black"/>
              </a:rPr>
              <a:t>Vedanth</a:t>
            </a:r>
            <a:r>
              <a:rPr lang="en-US" sz="2100" dirty="0">
                <a:solidFill>
                  <a:schemeClr val="tx1">
                    <a:lumMod val="75000"/>
                    <a:lumOff val="25000"/>
                  </a:schemeClr>
                </a:solidFill>
                <a:latin typeface="Arial Black"/>
                <a:ea typeface="Arial Black"/>
                <a:cs typeface="Arial Black"/>
                <a:sym typeface="Arial Black"/>
              </a:rPr>
              <a:t> Shenoy</a:t>
            </a:r>
            <a:endParaRPr lang="en-US" sz="2400" dirty="0">
              <a:solidFill>
                <a:schemeClr val="tx1">
                  <a:lumMod val="75000"/>
                  <a:lumOff val="25000"/>
                </a:schemeClr>
              </a:solidFill>
            </a:endParaRPr>
          </a:p>
          <a:p>
            <a:r>
              <a:rPr lang="en-US" sz="2100" dirty="0">
                <a:solidFill>
                  <a:schemeClr val="tx1">
                    <a:lumMod val="75000"/>
                    <a:lumOff val="25000"/>
                  </a:schemeClr>
                </a:solidFill>
                <a:latin typeface="Arial Black"/>
                <a:ea typeface="Arial Black"/>
                <a:cs typeface="Arial Black"/>
                <a:sym typeface="Arial Black"/>
              </a:rPr>
              <a:t>Assistant Professor				               	          CTO </a:t>
            </a:r>
            <a:r>
              <a:rPr lang="en-US" sz="2100" dirty="0">
                <a:solidFill>
                  <a:srgbClr val="3B23EF"/>
                </a:solidFill>
                <a:latin typeface="Arial Black"/>
                <a:ea typeface="Arial Black"/>
                <a:cs typeface="Arial Black"/>
                <a:sym typeface="Arial Black"/>
              </a:rPr>
              <a:t>																</a:t>
            </a:r>
            <a:endParaRPr lang="en-US" sz="2400" dirty="0"/>
          </a:p>
          <a:p>
            <a:pPr marL="0" marR="0" lvl="0" indent="0" rtl="0">
              <a:spcBef>
                <a:spcPts val="0"/>
              </a:spcBef>
              <a:spcAft>
                <a:spcPts val="0"/>
              </a:spcAft>
              <a:buNone/>
            </a:pPr>
            <a:endParaRPr lang="en-US" sz="2100" b="0" i="0" u="none" strike="noStrike" cap="none" dirty="0">
              <a:solidFill>
                <a:srgbClr val="3B23EF"/>
              </a:solidFill>
              <a:latin typeface="Arial Black"/>
              <a:ea typeface="Arial Black"/>
              <a:cs typeface="Arial Black"/>
              <a:sym typeface="Arial Black"/>
            </a:endParaRPr>
          </a:p>
          <a:p>
            <a:pPr marL="0" marR="0" lvl="0" indent="0" rtl="0">
              <a:spcBef>
                <a:spcPts val="0"/>
              </a:spcBef>
              <a:spcAft>
                <a:spcPts val="0"/>
              </a:spcAft>
              <a:buNone/>
            </a:pPr>
            <a:r>
              <a:rPr lang="en-US" sz="2100" b="0" i="0" u="none" strike="noStrike" cap="none" dirty="0">
                <a:solidFill>
                  <a:srgbClr val="3B23EF"/>
                </a:solidFill>
                <a:latin typeface="Arial Black"/>
                <a:ea typeface="Arial Black"/>
                <a:cs typeface="Arial Black"/>
                <a:sym typeface="Arial Black"/>
              </a:rPr>
              <a:t>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2449-5374-41C7-8BBC-7BA21FF5CB57}"/>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9DA6E9C5-8741-41D2-B7A0-F9A33EF509A4}"/>
              </a:ext>
            </a:extLst>
          </p:cNvPr>
          <p:cNvSpPr>
            <a:spLocks noGrp="1"/>
          </p:cNvSpPr>
          <p:nvPr>
            <p:ph type="body" idx="1"/>
          </p:nvPr>
        </p:nvSpPr>
        <p:spPr/>
        <p:txBody>
          <a:bodyPr/>
          <a:lstStyle/>
          <a:p>
            <a:pPr marL="0" indent="0">
              <a:buNone/>
            </a:pPr>
            <a:endParaRPr lang="en-US" sz="2800" b="1" dirty="0">
              <a:effectLst/>
              <a:latin typeface="Times New Roman" panose="02020603050405020304" pitchFamily="18" charset="0"/>
              <a:ea typeface="Times New Roman" panose="02020603050405020304" pitchFamily="18" charset="0"/>
            </a:endParaRPr>
          </a:p>
          <a:p>
            <a:r>
              <a:rPr lang="en-US" sz="2800" b="1" dirty="0">
                <a:effectLst/>
                <a:latin typeface="Times New Roman" panose="02020603050405020304" pitchFamily="18" charset="0"/>
                <a:ea typeface="Times New Roman" panose="02020603050405020304" pitchFamily="18" charset="0"/>
              </a:rPr>
              <a:t>Machine Learning</a:t>
            </a:r>
            <a:r>
              <a:rPr lang="en-US" sz="2800" b="1" spc="-7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Techniques</a:t>
            </a:r>
            <a:endParaRPr lang="en-IN" sz="2800" dirty="0">
              <a:effectLst/>
              <a:latin typeface="Times New Roman" panose="02020603050405020304" pitchFamily="18" charset="0"/>
              <a:ea typeface="Times New Roman" panose="02020603050405020304" pitchFamily="18" charset="0"/>
            </a:endParaRPr>
          </a:p>
          <a:p>
            <a:pPr marL="0" indent="0">
              <a:buNone/>
            </a:pPr>
            <a:r>
              <a:rPr lang="en-IN" sz="2800" dirty="0"/>
              <a:t> </a:t>
            </a:r>
          </a:p>
          <a:p>
            <a:r>
              <a:rPr lang="en-US" sz="2800" b="1" spc="-10" dirty="0">
                <a:effectLst/>
                <a:latin typeface="Times New Roman" panose="02020603050405020304" pitchFamily="18" charset="0"/>
                <a:ea typeface="Times New Roman" panose="02020603050405020304" pitchFamily="18" charset="0"/>
              </a:rPr>
              <a:t>Supervised Learning</a:t>
            </a:r>
            <a:endParaRPr lang="en-IN" sz="2800" spc="-10" dirty="0">
              <a:effectLst/>
              <a:latin typeface="Times New Roman" panose="02020603050405020304" pitchFamily="18" charset="0"/>
              <a:ea typeface="Times New Roman" panose="02020603050405020304" pitchFamily="18" charset="0"/>
            </a:endParaRPr>
          </a:p>
          <a:p>
            <a:endParaRPr lang="en-US" sz="2800" b="1"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Unsupervised</a:t>
            </a:r>
            <a:r>
              <a:rPr lang="en-US" sz="2800" b="1" spc="-15" dirty="0">
                <a:effectLst/>
                <a:latin typeface="Times New Roman" panose="02020603050405020304" pitchFamily="18" charset="0"/>
                <a:ea typeface="Times New Roman" panose="02020603050405020304" pitchFamily="18" charset="0"/>
              </a:rPr>
              <a:t> </a:t>
            </a:r>
            <a:r>
              <a:rPr lang="en-US" sz="2800" b="1" spc="-10" dirty="0">
                <a:effectLst/>
                <a:latin typeface="Times New Roman" panose="02020603050405020304" pitchFamily="18" charset="0"/>
                <a:ea typeface="Times New Roman" panose="02020603050405020304" pitchFamily="18" charset="0"/>
              </a:rPr>
              <a:t>Learning</a:t>
            </a:r>
            <a:endParaRPr lang="en-IN" sz="2800" b="1" spc="-1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BA61AFE1-726A-47FC-8805-9A7383089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Tree>
    <p:extLst>
      <p:ext uri="{BB962C8B-B14F-4D97-AF65-F5344CB8AC3E}">
        <p14:creationId xmlns:p14="http://schemas.microsoft.com/office/powerpoint/2010/main" val="3724394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0B6A-36E1-4758-9237-E7EE1A200184}"/>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E814F3E3-6DBF-48C2-9142-C6410C203422}"/>
              </a:ext>
            </a:extLst>
          </p:cNvPr>
          <p:cNvSpPr>
            <a:spLocks noGrp="1"/>
          </p:cNvSpPr>
          <p:nvPr>
            <p:ph type="body" idx="1"/>
          </p:nvPr>
        </p:nvSpPr>
        <p:spPr/>
        <p:txBody>
          <a:bodyPr/>
          <a:lstStyle/>
          <a:p>
            <a:r>
              <a:rPr lang="en-US" sz="3600" b="1" spc="-10" dirty="0">
                <a:effectLst/>
                <a:latin typeface="Times New Roman" panose="02020603050405020304" pitchFamily="18" charset="0"/>
                <a:ea typeface="Times New Roman" panose="02020603050405020304" pitchFamily="18" charset="0"/>
              </a:rPr>
              <a:t>Unsupervised</a:t>
            </a:r>
            <a:r>
              <a:rPr lang="en-US" sz="3600" b="1" spc="-15" dirty="0">
                <a:effectLst/>
                <a:latin typeface="Times New Roman" panose="02020603050405020304" pitchFamily="18" charset="0"/>
                <a:ea typeface="Times New Roman" panose="02020603050405020304" pitchFamily="18" charset="0"/>
              </a:rPr>
              <a:t> </a:t>
            </a:r>
            <a:r>
              <a:rPr lang="en-US" sz="3600" b="1" spc="-10" dirty="0">
                <a:effectLst/>
                <a:latin typeface="Times New Roman" panose="02020603050405020304" pitchFamily="18" charset="0"/>
                <a:ea typeface="Times New Roman" panose="02020603050405020304" pitchFamily="18" charset="0"/>
              </a:rPr>
              <a:t>Learning</a:t>
            </a:r>
            <a:endParaRPr lang="en-IN" sz="3600" b="1" spc="-1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AA8F95AE-C6D5-4F32-9B76-813D94CB2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5" name="Picture 4">
            <a:extLst>
              <a:ext uri="{FF2B5EF4-FFF2-40B4-BE49-F238E27FC236}">
                <a16:creationId xmlns:a16="http://schemas.microsoft.com/office/drawing/2014/main" id="{A892A7AF-A9DC-4629-9478-C6BBB6362546}"/>
              </a:ext>
            </a:extLst>
          </p:cNvPr>
          <p:cNvPicPr>
            <a:picLocks noChangeAspect="1"/>
          </p:cNvPicPr>
          <p:nvPr/>
        </p:nvPicPr>
        <p:blipFill>
          <a:blip r:embed="rId2"/>
          <a:stretch>
            <a:fillRect/>
          </a:stretch>
        </p:blipFill>
        <p:spPr>
          <a:xfrm>
            <a:off x="2060701" y="2453555"/>
            <a:ext cx="6772640" cy="2413413"/>
          </a:xfrm>
          <a:prstGeom prst="rect">
            <a:avLst/>
          </a:prstGeom>
        </p:spPr>
      </p:pic>
    </p:spTree>
    <p:extLst>
      <p:ext uri="{BB962C8B-B14F-4D97-AF65-F5344CB8AC3E}">
        <p14:creationId xmlns:p14="http://schemas.microsoft.com/office/powerpoint/2010/main" val="576988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15FF-3369-6477-5D61-D2A65FB4F75E}"/>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C650E578-A944-C418-6421-643FCA2ACF6B}"/>
              </a:ext>
            </a:extLst>
          </p:cNvPr>
          <p:cNvSpPr>
            <a:spLocks noGrp="1"/>
          </p:cNvSpPr>
          <p:nvPr>
            <p:ph type="body" idx="1"/>
          </p:nvPr>
        </p:nvSpPr>
        <p:spPr/>
        <p:txBody>
          <a:bodyPr/>
          <a:lstStyle/>
          <a:p>
            <a:r>
              <a:rPr lang="en-US" sz="3600" b="1" spc="-10" dirty="0">
                <a:effectLst/>
                <a:latin typeface="Times New Roman" panose="02020603050405020304" pitchFamily="18" charset="0"/>
                <a:ea typeface="Times New Roman" panose="02020603050405020304" pitchFamily="18" charset="0"/>
              </a:rPr>
              <a:t>Supervised Learning</a:t>
            </a:r>
            <a:endParaRPr lang="en-IN" sz="3600" spc="-1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222856D9-4503-D5C3-4CEB-A8DE361936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5" name="Picture 4">
            <a:extLst>
              <a:ext uri="{FF2B5EF4-FFF2-40B4-BE49-F238E27FC236}">
                <a16:creationId xmlns:a16="http://schemas.microsoft.com/office/drawing/2014/main" id="{03506DE5-370D-9959-3072-743976EB07C1}"/>
              </a:ext>
            </a:extLst>
          </p:cNvPr>
          <p:cNvPicPr>
            <a:picLocks noChangeAspect="1"/>
          </p:cNvPicPr>
          <p:nvPr/>
        </p:nvPicPr>
        <p:blipFill>
          <a:blip r:embed="rId2"/>
          <a:stretch>
            <a:fillRect/>
          </a:stretch>
        </p:blipFill>
        <p:spPr>
          <a:xfrm>
            <a:off x="1519829" y="2320805"/>
            <a:ext cx="9152341" cy="3067271"/>
          </a:xfrm>
          <a:prstGeom prst="rect">
            <a:avLst/>
          </a:prstGeom>
        </p:spPr>
      </p:pic>
    </p:spTree>
    <p:extLst>
      <p:ext uri="{BB962C8B-B14F-4D97-AF65-F5344CB8AC3E}">
        <p14:creationId xmlns:p14="http://schemas.microsoft.com/office/powerpoint/2010/main" val="885702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F06-83B4-48A1-942C-5F0E58A04903}"/>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21E80450-86F6-4953-A6D2-A92A052E129B}"/>
              </a:ext>
            </a:extLst>
          </p:cNvPr>
          <p:cNvSpPr>
            <a:spLocks noGrp="1"/>
          </p:cNvSpPr>
          <p:nvPr>
            <p:ph type="body" idx="1"/>
          </p:nvPr>
        </p:nvSpPr>
        <p:spPr/>
        <p:txBody>
          <a:bodyPr/>
          <a:lstStyle/>
          <a:p>
            <a:endParaRPr lang="en-US" sz="2800" b="1"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Linear</a:t>
            </a:r>
            <a:r>
              <a:rPr lang="en-US" sz="2800" b="1" spc="-20" dirty="0">
                <a:effectLst/>
                <a:latin typeface="Times New Roman" panose="02020603050405020304" pitchFamily="18" charset="0"/>
                <a:ea typeface="Times New Roman" panose="02020603050405020304" pitchFamily="18" charset="0"/>
              </a:rPr>
              <a:t> </a:t>
            </a:r>
            <a:r>
              <a:rPr lang="en-US" sz="2800" b="1" spc="-10" dirty="0">
                <a:effectLst/>
                <a:latin typeface="Times New Roman" panose="02020603050405020304" pitchFamily="18" charset="0"/>
                <a:ea typeface="Times New Roman" panose="02020603050405020304" pitchFamily="18" charset="0"/>
              </a:rPr>
              <a:t>Regression</a:t>
            </a:r>
            <a:endParaRPr lang="en-IN" sz="2800" b="1"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Decision Tree</a:t>
            </a:r>
            <a:r>
              <a:rPr lang="en-US" sz="2800" b="1" spc="-5" dirty="0">
                <a:effectLst/>
                <a:latin typeface="Times New Roman" panose="02020603050405020304" pitchFamily="18" charset="0"/>
                <a:ea typeface="Times New Roman" panose="02020603050405020304" pitchFamily="18" charset="0"/>
              </a:rPr>
              <a:t> </a:t>
            </a:r>
            <a:r>
              <a:rPr lang="en-US" sz="2800" b="1" spc="-10" dirty="0">
                <a:effectLst/>
                <a:latin typeface="Times New Roman" panose="02020603050405020304" pitchFamily="18" charset="0"/>
                <a:ea typeface="Times New Roman" panose="02020603050405020304" pitchFamily="18" charset="0"/>
              </a:rPr>
              <a:t>Regression</a:t>
            </a:r>
            <a:endParaRPr lang="en-IN" sz="2800" b="1"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Random Forest Regression</a:t>
            </a:r>
            <a:endParaRPr lang="en-IN" sz="2800" b="1"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Logistic</a:t>
            </a:r>
            <a:r>
              <a:rPr lang="en-US" sz="2800" b="1" spc="-20" dirty="0">
                <a:effectLst/>
                <a:latin typeface="Times New Roman" panose="02020603050405020304" pitchFamily="18" charset="0"/>
                <a:ea typeface="Times New Roman" panose="02020603050405020304" pitchFamily="18" charset="0"/>
              </a:rPr>
              <a:t> </a:t>
            </a:r>
            <a:r>
              <a:rPr lang="en-US" sz="2800" b="1" spc="-10" dirty="0">
                <a:effectLst/>
                <a:latin typeface="Times New Roman" panose="02020603050405020304" pitchFamily="18" charset="0"/>
                <a:ea typeface="Times New Roman" panose="02020603050405020304" pitchFamily="18" charset="0"/>
              </a:rPr>
              <a:t>Regression</a:t>
            </a:r>
            <a:endParaRPr lang="en-IN" sz="2800" spc="-10" dirty="0">
              <a:effectLst/>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Support Vector</a:t>
            </a:r>
            <a:r>
              <a:rPr lang="en-US" sz="2800" b="1" spc="10" dirty="0">
                <a:effectLst/>
                <a:latin typeface="Times New Roman" panose="02020603050405020304" pitchFamily="18" charset="0"/>
                <a:ea typeface="Times New Roman" panose="02020603050405020304" pitchFamily="18" charset="0"/>
              </a:rPr>
              <a:t> </a:t>
            </a:r>
            <a:r>
              <a:rPr lang="en-US" sz="2800" b="1" spc="-10" dirty="0">
                <a:effectLst/>
                <a:latin typeface="Times New Roman" panose="02020603050405020304" pitchFamily="18" charset="0"/>
                <a:ea typeface="Times New Roman" panose="02020603050405020304" pitchFamily="18" charset="0"/>
              </a:rPr>
              <a:t>Machines</a:t>
            </a:r>
            <a:endParaRPr lang="en-IN" sz="2800" b="1" spc="-1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53C12D53-D95F-4FB9-A5BC-363F9E6312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Tree>
    <p:extLst>
      <p:ext uri="{BB962C8B-B14F-4D97-AF65-F5344CB8AC3E}">
        <p14:creationId xmlns:p14="http://schemas.microsoft.com/office/powerpoint/2010/main" val="3631158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F06-83B4-48A1-942C-5F0E58A04903}"/>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21E80450-86F6-4953-A6D2-A92A052E129B}"/>
              </a:ext>
            </a:extLst>
          </p:cNvPr>
          <p:cNvSpPr>
            <a:spLocks noGrp="1"/>
          </p:cNvSpPr>
          <p:nvPr>
            <p:ph type="body" idx="1"/>
          </p:nvPr>
        </p:nvSpPr>
        <p:spPr/>
        <p:txBody>
          <a:bodyPr/>
          <a:lstStyle/>
          <a:p>
            <a:endParaRPr lang="en-US" sz="2800" b="1" spc="-10" dirty="0">
              <a:effectLst/>
              <a:latin typeface="Times New Roman" panose="02020603050405020304" pitchFamily="18" charset="0"/>
              <a:ea typeface="Times New Roman" panose="02020603050405020304" pitchFamily="18" charset="0"/>
            </a:endParaRPr>
          </a:p>
          <a:p>
            <a:pPr marL="0" indent="0">
              <a:buNone/>
            </a:pPr>
            <a:r>
              <a:rPr lang="en-US" sz="2800" spc="-10" dirty="0">
                <a:latin typeface="Times New Roman" panose="02020603050405020304" pitchFamily="18" charset="0"/>
                <a:ea typeface="Times New Roman" panose="02020603050405020304" pitchFamily="18" charset="0"/>
              </a:rPr>
              <a:t>In Second week of the Internship we were taught :</a:t>
            </a:r>
          </a:p>
          <a:p>
            <a:endParaRPr lang="en-US" sz="2800" spc="-10" dirty="0">
              <a:latin typeface="Times New Roman" panose="02020603050405020304" pitchFamily="18" charset="0"/>
              <a:ea typeface="Times New Roman" panose="02020603050405020304" pitchFamily="18" charset="0"/>
            </a:endParaRPr>
          </a:p>
          <a:p>
            <a:r>
              <a:rPr lang="en-US" sz="2800" spc="-10" dirty="0">
                <a:latin typeface="Times New Roman" panose="02020603050405020304" pitchFamily="18" charset="0"/>
                <a:ea typeface="Times New Roman" panose="02020603050405020304" pitchFamily="18" charset="0"/>
              </a:rPr>
              <a:t>Analysis and manipulation of real time, popular datasets like Zomato and Titanic.</a:t>
            </a:r>
          </a:p>
          <a:p>
            <a:endParaRPr lang="en-US" sz="2800" b="1" spc="-10" dirty="0">
              <a:effectLst/>
              <a:latin typeface="Times New Roman" panose="02020603050405020304" pitchFamily="18" charset="0"/>
              <a:ea typeface="Times New Roman" panose="02020603050405020304" pitchFamily="18" charset="0"/>
            </a:endParaRPr>
          </a:p>
          <a:p>
            <a:r>
              <a:rPr lang="en-US" sz="2800" spc="-10" dirty="0">
                <a:latin typeface="Times New Roman" panose="02020603050405020304" pitchFamily="18" charset="0"/>
                <a:ea typeface="Times New Roman" panose="02020603050405020304" pitchFamily="18" charset="0"/>
              </a:rPr>
              <a:t>Understanding of </a:t>
            </a:r>
            <a:r>
              <a:rPr lang="en-US" sz="2800" spc="-10" dirty="0" err="1">
                <a:latin typeface="Times New Roman" panose="02020603050405020304" pitchFamily="18" charset="0"/>
                <a:ea typeface="Times New Roman" panose="02020603050405020304" pitchFamily="18" charset="0"/>
              </a:rPr>
              <a:t>dataframes</a:t>
            </a:r>
            <a:r>
              <a:rPr lang="en-US" sz="2800" spc="-10" dirty="0">
                <a:latin typeface="Times New Roman" panose="02020603050405020304" pitchFamily="18" charset="0"/>
                <a:ea typeface="Times New Roman" panose="02020603050405020304" pitchFamily="18" charset="0"/>
              </a:rPr>
              <a:t> such as </a:t>
            </a:r>
            <a:r>
              <a:rPr lang="en-US" sz="2800" spc="-10" dirty="0" err="1">
                <a:latin typeface="Times New Roman" panose="02020603050405020304" pitchFamily="18" charset="0"/>
                <a:ea typeface="Times New Roman" panose="02020603050405020304" pitchFamily="18" charset="0"/>
              </a:rPr>
              <a:t>numpy</a:t>
            </a:r>
            <a:r>
              <a:rPr lang="en-US" sz="2800" spc="-10" dirty="0">
                <a:latin typeface="Times New Roman" panose="02020603050405020304" pitchFamily="18" charset="0"/>
                <a:ea typeface="Times New Roman" panose="02020603050405020304" pitchFamily="18" charset="0"/>
              </a:rPr>
              <a:t> and pandas.</a:t>
            </a:r>
            <a:endParaRPr lang="en-IN" sz="2800" b="1" spc="-1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53C12D53-D95F-4FB9-A5BC-363F9E6312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Tree>
    <p:extLst>
      <p:ext uri="{BB962C8B-B14F-4D97-AF65-F5344CB8AC3E}">
        <p14:creationId xmlns:p14="http://schemas.microsoft.com/office/powerpoint/2010/main" val="3594076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F06-83B4-48A1-942C-5F0E58A04903}"/>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21E80450-86F6-4953-A6D2-A92A052E129B}"/>
              </a:ext>
            </a:extLst>
          </p:cNvPr>
          <p:cNvSpPr>
            <a:spLocks noGrp="1"/>
          </p:cNvSpPr>
          <p:nvPr>
            <p:ph type="body" idx="1"/>
          </p:nvPr>
        </p:nvSpPr>
        <p:spPr/>
        <p:txBody>
          <a:bodyPr/>
          <a:lstStyle/>
          <a:p>
            <a:endParaRPr lang="en-US" sz="2800" b="1" spc="-10" dirty="0">
              <a:effectLst/>
              <a:latin typeface="Times New Roman" panose="02020603050405020304" pitchFamily="18" charset="0"/>
              <a:ea typeface="Times New Roman" panose="02020603050405020304" pitchFamily="18" charset="0"/>
            </a:endParaRPr>
          </a:p>
          <a:p>
            <a:pPr marL="0" indent="0">
              <a:buNone/>
            </a:pPr>
            <a:r>
              <a:rPr lang="en-US" sz="2800" spc="-10" dirty="0">
                <a:latin typeface="Times New Roman" panose="02020603050405020304" pitchFamily="18" charset="0"/>
                <a:ea typeface="Times New Roman" panose="02020603050405020304" pitchFamily="18" charset="0"/>
              </a:rPr>
              <a:t>In Third week of the Internship we were taught :</a:t>
            </a:r>
          </a:p>
          <a:p>
            <a:endParaRPr lang="en-US" sz="2800" spc="-10" dirty="0">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Data Pre-Processing.</a:t>
            </a:r>
          </a:p>
          <a:p>
            <a:r>
              <a:rPr lang="en-US" sz="2800" spc="-10" dirty="0">
                <a:latin typeface="Times New Roman" panose="02020603050405020304" pitchFamily="18" charset="0"/>
                <a:ea typeface="Times New Roman" panose="02020603050405020304" pitchFamily="18" charset="0"/>
              </a:rPr>
              <a:t>Difference between AI and ML.</a:t>
            </a:r>
          </a:p>
          <a:p>
            <a:r>
              <a:rPr lang="en-US" sz="2800" b="1" spc="-10" dirty="0">
                <a:effectLst/>
                <a:latin typeface="Times New Roman" panose="02020603050405020304" pitchFamily="18" charset="0"/>
                <a:ea typeface="Times New Roman" panose="02020603050405020304" pitchFamily="18" charset="0"/>
              </a:rPr>
              <a:t>Problems Related to datasets.</a:t>
            </a:r>
          </a:p>
        </p:txBody>
      </p:sp>
      <p:sp>
        <p:nvSpPr>
          <p:cNvPr id="4" name="Slide Number Placeholder 3">
            <a:extLst>
              <a:ext uri="{FF2B5EF4-FFF2-40B4-BE49-F238E27FC236}">
                <a16:creationId xmlns:a16="http://schemas.microsoft.com/office/drawing/2014/main" id="{53C12D53-D95F-4FB9-A5BC-363F9E6312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Tree>
    <p:extLst>
      <p:ext uri="{BB962C8B-B14F-4D97-AF65-F5344CB8AC3E}">
        <p14:creationId xmlns:p14="http://schemas.microsoft.com/office/powerpoint/2010/main" val="4181038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OUT - </a:t>
            </a:r>
            <a:r>
              <a:rPr lang="en-US"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Prajwal</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16</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a:bodyPr>
          <a:lstStyle/>
          <a:p>
            <a:r>
              <a:rPr lang="en-IN" dirty="0"/>
              <a:t>The project I decided to go with is “Heart Stroke Predictor”.</a:t>
            </a:r>
          </a:p>
          <a:p>
            <a:r>
              <a:rPr lang="en-US" dirty="0"/>
              <a:t>Stroke happens when the brain's blood vessels become narrowed or blocked, causing severely reduced blood flow. </a:t>
            </a:r>
            <a:endParaRPr lang="en-IN" dirty="0"/>
          </a:p>
          <a:p>
            <a:r>
              <a:rPr lang="en-IN" dirty="0"/>
              <a:t>The goal here is to build a model which is able to predict the occurrence of a stroke based on the data the person has given.</a:t>
            </a:r>
          </a:p>
        </p:txBody>
      </p:sp>
    </p:spTree>
    <p:extLst>
      <p:ext uri="{BB962C8B-B14F-4D97-AF65-F5344CB8AC3E}">
        <p14:creationId xmlns:p14="http://schemas.microsoft.com/office/powerpoint/2010/main" val="306773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17</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IN" dirty="0"/>
              <a:t>A CSV file consisting of the personal and health related data of people was used as the dataset to train the model.</a:t>
            </a:r>
          </a:p>
          <a:p>
            <a:r>
              <a:rPr lang="en-IN" dirty="0"/>
              <a:t>Google </a:t>
            </a:r>
            <a:r>
              <a:rPr lang="en-IN" dirty="0" err="1"/>
              <a:t>Colab</a:t>
            </a:r>
            <a:r>
              <a:rPr lang="en-IN" dirty="0"/>
              <a:t> notebook was used to build the project.</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17371773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18</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2" name="Picture 1"/>
          <p:cNvPicPr>
            <a:picLocks noChangeAspect="1"/>
          </p:cNvPicPr>
          <p:nvPr/>
        </p:nvPicPr>
        <p:blipFill>
          <a:blip r:embed="rId3"/>
          <a:stretch>
            <a:fillRect/>
          </a:stretch>
        </p:blipFill>
        <p:spPr>
          <a:xfrm>
            <a:off x="311608" y="2234154"/>
            <a:ext cx="5203072" cy="3955112"/>
          </a:xfrm>
          <a:prstGeom prst="rect">
            <a:avLst/>
          </a:prstGeom>
        </p:spPr>
      </p:pic>
      <p:pic>
        <p:nvPicPr>
          <p:cNvPr id="5" name="Picture 4"/>
          <p:cNvPicPr>
            <a:picLocks noChangeAspect="1"/>
          </p:cNvPicPr>
          <p:nvPr/>
        </p:nvPicPr>
        <p:blipFill>
          <a:blip r:embed="rId4"/>
          <a:stretch>
            <a:fillRect/>
          </a:stretch>
        </p:blipFill>
        <p:spPr>
          <a:xfrm>
            <a:off x="6677323" y="2401239"/>
            <a:ext cx="4587708" cy="3788027"/>
          </a:xfrm>
          <a:prstGeom prst="rect">
            <a:avLst/>
          </a:prstGeom>
        </p:spPr>
      </p:pic>
    </p:spTree>
    <p:extLst>
      <p:ext uri="{BB962C8B-B14F-4D97-AF65-F5344CB8AC3E}">
        <p14:creationId xmlns:p14="http://schemas.microsoft.com/office/powerpoint/2010/main" val="296059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19</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3" name="Picture 2"/>
          <p:cNvPicPr>
            <a:picLocks noChangeAspect="1"/>
          </p:cNvPicPr>
          <p:nvPr/>
        </p:nvPicPr>
        <p:blipFill>
          <a:blip r:embed="rId3"/>
          <a:stretch>
            <a:fillRect/>
          </a:stretch>
        </p:blipFill>
        <p:spPr>
          <a:xfrm>
            <a:off x="1263192" y="2149311"/>
            <a:ext cx="9634194" cy="3887673"/>
          </a:xfrm>
          <a:prstGeom prst="rect">
            <a:avLst/>
          </a:prstGeom>
        </p:spPr>
      </p:pic>
    </p:spTree>
    <p:extLst>
      <p:ext uri="{BB962C8B-B14F-4D97-AF65-F5344CB8AC3E}">
        <p14:creationId xmlns:p14="http://schemas.microsoft.com/office/powerpoint/2010/main" val="511716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000"/>
              <a:buFont typeface="Cambria"/>
              <a:buNone/>
            </a:pPr>
            <a:r>
              <a:rPr lang="en-US"/>
              <a:t>Contents</a:t>
            </a:r>
            <a:endParaRPr/>
          </a:p>
        </p:txBody>
      </p:sp>
      <p:sp>
        <p:nvSpPr>
          <p:cNvPr id="61" name="Google Shape;61;p2"/>
          <p:cNvSpPr txBox="1">
            <a:spLocks noGrp="1"/>
          </p:cNvSpPr>
          <p:nvPr>
            <p:ph type="body" idx="1"/>
          </p:nvPr>
        </p:nvSpPr>
        <p:spPr>
          <a:xfrm>
            <a:off x="609600" y="1143001"/>
            <a:ext cx="10972800" cy="4983163"/>
          </a:xfrm>
          <a:prstGeom prst="rect">
            <a:avLst/>
          </a:prstGeom>
          <a:noFill/>
          <a:ln>
            <a:noFill/>
          </a:ln>
        </p:spPr>
        <p:txBody>
          <a:bodyPr spcFirstLastPara="1" wrap="square" lIns="91425" tIns="45700" rIns="91425" bIns="45700" anchor="t" anchorCtr="0">
            <a:normAutofit/>
          </a:bodyPr>
          <a:lstStyle/>
          <a:p>
            <a:pPr lvl="0">
              <a:spcBef>
                <a:spcPts val="0"/>
              </a:spcBef>
            </a:pPr>
            <a:r>
              <a:rPr lang="en-US" sz="2800" dirty="0"/>
              <a:t>Company Profile</a:t>
            </a:r>
          </a:p>
          <a:p>
            <a:pPr lvl="0">
              <a:spcBef>
                <a:spcPts val="0"/>
              </a:spcBef>
            </a:pPr>
            <a:r>
              <a:rPr lang="en-US" sz="2800" dirty="0"/>
              <a:t>Introduction</a:t>
            </a:r>
          </a:p>
          <a:p>
            <a:pPr lvl="0">
              <a:spcBef>
                <a:spcPts val="0"/>
              </a:spcBef>
            </a:pPr>
            <a:r>
              <a:rPr lang="en-US" sz="2800" dirty="0"/>
              <a:t>Tasks Performed</a:t>
            </a:r>
          </a:p>
          <a:p>
            <a:pPr lvl="0">
              <a:spcBef>
                <a:spcPts val="0"/>
              </a:spcBef>
            </a:pPr>
            <a:r>
              <a:rPr lang="en-US" sz="2800" dirty="0"/>
              <a:t>Project Carried out</a:t>
            </a:r>
          </a:p>
          <a:p>
            <a:pPr lvl="0">
              <a:spcBef>
                <a:spcPts val="0"/>
              </a:spcBef>
            </a:pPr>
            <a:r>
              <a:rPr lang="en-US" sz="2800" dirty="0"/>
              <a:t>Results</a:t>
            </a:r>
          </a:p>
          <a:p>
            <a:pPr lvl="0">
              <a:spcBef>
                <a:spcPts val="0"/>
              </a:spcBef>
            </a:pPr>
            <a:r>
              <a:rPr lang="en-US" sz="2800" dirty="0"/>
              <a:t>Outcomes</a:t>
            </a:r>
          </a:p>
          <a:p>
            <a:pPr lvl="0">
              <a:spcBef>
                <a:spcPts val="0"/>
              </a:spcBef>
            </a:pPr>
            <a:endParaRPr dirty="0"/>
          </a:p>
        </p:txBody>
      </p:sp>
      <p:sp>
        <p:nvSpPr>
          <p:cNvPr id="63" name="Google Shape;63;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Department of ECE, SJEC, </a:t>
            </a:r>
            <a:r>
              <a:rPr lang="en-US" dirty="0" err="1"/>
              <a:t>Vamanjoor</a:t>
            </a:r>
            <a:endParaRPr/>
          </a:p>
        </p:txBody>
      </p:sp>
      <p:sp>
        <p:nvSpPr>
          <p:cNvPr id="64" name="Google Shape;64;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20</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US" dirty="0"/>
              <a:t>Machine learning algorithms such as Random Forest Classifier, KNN, Logistic Regressor and SVR are used to predict the outcome of stroke.</a:t>
            </a:r>
          </a:p>
          <a:p>
            <a:r>
              <a:rPr lang="en-US" dirty="0"/>
              <a:t>True positive and false positive rates are being determined.</a:t>
            </a:r>
          </a:p>
          <a:p>
            <a:r>
              <a:rPr lang="en-US" dirty="0"/>
              <a:t>Random Forest Regressor is found to be the most accurate and efficient.</a:t>
            </a:r>
          </a:p>
          <a:p>
            <a:pPr marL="0" indent="0">
              <a:buNone/>
            </a:pPr>
            <a:endParaRPr lang="en-IN" dirty="0"/>
          </a:p>
        </p:txBody>
      </p:sp>
    </p:spTree>
    <p:extLst>
      <p:ext uri="{BB962C8B-B14F-4D97-AF65-F5344CB8AC3E}">
        <p14:creationId xmlns:p14="http://schemas.microsoft.com/office/powerpoint/2010/main" val="1187285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21</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pPr marL="0" indent="0">
              <a:buNone/>
            </a:pPr>
            <a:r>
              <a:rPr lang="en-US" dirty="0"/>
              <a:t>The accuracy is as follows : </a:t>
            </a:r>
          </a:p>
          <a:p>
            <a:r>
              <a:rPr lang="en-US" dirty="0"/>
              <a:t>Logistic regression-79.06 %</a:t>
            </a:r>
          </a:p>
          <a:p>
            <a:r>
              <a:rPr lang="en-US" dirty="0"/>
              <a:t>Support vector machine 88.29 %</a:t>
            </a:r>
          </a:p>
          <a:p>
            <a:r>
              <a:rPr lang="en-US" dirty="0"/>
              <a:t>KNN-91.03 %</a:t>
            </a:r>
          </a:p>
          <a:p>
            <a:r>
              <a:rPr lang="en-US" dirty="0"/>
              <a:t>Random forest-95.97%</a:t>
            </a:r>
          </a:p>
          <a:p>
            <a:endParaRPr lang="en-IN" dirty="0"/>
          </a:p>
          <a:p>
            <a:pPr marL="0" indent="0">
              <a:buNone/>
            </a:pPr>
            <a:endParaRPr lang="en-IN" dirty="0"/>
          </a:p>
        </p:txBody>
      </p:sp>
    </p:spTree>
    <p:extLst>
      <p:ext uri="{BB962C8B-B14F-4D97-AF65-F5344CB8AC3E}">
        <p14:creationId xmlns:p14="http://schemas.microsoft.com/office/powerpoint/2010/main" val="1312563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22</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endParaRPr lang="en-IN" dirty="0"/>
          </a:p>
          <a:p>
            <a:pPr marL="0" indent="0">
              <a:buNone/>
            </a:pPr>
            <a:endParaRPr lang="en-IN" dirty="0"/>
          </a:p>
        </p:txBody>
      </p:sp>
      <p:pic>
        <p:nvPicPr>
          <p:cNvPr id="2" name="Picture 1"/>
          <p:cNvPicPr>
            <a:picLocks noChangeAspect="1"/>
          </p:cNvPicPr>
          <p:nvPr/>
        </p:nvPicPr>
        <p:blipFill>
          <a:blip r:embed="rId3"/>
          <a:stretch>
            <a:fillRect/>
          </a:stretch>
        </p:blipFill>
        <p:spPr>
          <a:xfrm>
            <a:off x="2206625" y="1414145"/>
            <a:ext cx="7919720" cy="4526915"/>
          </a:xfrm>
          <a:prstGeom prst="rect">
            <a:avLst/>
          </a:prstGeom>
        </p:spPr>
      </p:pic>
    </p:spTree>
    <p:extLst>
      <p:ext uri="{BB962C8B-B14F-4D97-AF65-F5344CB8AC3E}">
        <p14:creationId xmlns:p14="http://schemas.microsoft.com/office/powerpoint/2010/main" val="1705861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23</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endParaRPr lang="en-IN" dirty="0"/>
          </a:p>
          <a:p>
            <a:pPr marL="0" indent="0">
              <a:buNone/>
            </a:pPr>
            <a:endParaRPr lang="en-IN" dirty="0"/>
          </a:p>
        </p:txBody>
      </p:sp>
      <p:pic>
        <p:nvPicPr>
          <p:cNvPr id="2" name="Picture 1"/>
          <p:cNvPicPr>
            <a:picLocks noChangeAspect="1"/>
          </p:cNvPicPr>
          <p:nvPr/>
        </p:nvPicPr>
        <p:blipFill>
          <a:blip r:embed="rId3"/>
          <a:stretch>
            <a:fillRect/>
          </a:stretch>
        </p:blipFill>
        <p:spPr>
          <a:xfrm>
            <a:off x="233045" y="1818005"/>
            <a:ext cx="4858385" cy="3779520"/>
          </a:xfrm>
          <a:prstGeom prst="rect">
            <a:avLst/>
          </a:prstGeom>
        </p:spPr>
      </p:pic>
      <p:pic>
        <p:nvPicPr>
          <p:cNvPr id="4" name="Picture 3"/>
          <p:cNvPicPr>
            <a:picLocks noChangeAspect="1"/>
          </p:cNvPicPr>
          <p:nvPr/>
        </p:nvPicPr>
        <p:blipFill>
          <a:blip r:embed="rId4"/>
          <a:stretch>
            <a:fillRect/>
          </a:stretch>
        </p:blipFill>
        <p:spPr>
          <a:xfrm>
            <a:off x="6209030" y="1818005"/>
            <a:ext cx="5798820" cy="3779520"/>
          </a:xfrm>
          <a:prstGeom prst="rect">
            <a:avLst/>
          </a:prstGeom>
        </p:spPr>
      </p:pic>
    </p:spTree>
    <p:extLst>
      <p:ext uri="{BB962C8B-B14F-4D97-AF65-F5344CB8AC3E}">
        <p14:creationId xmlns:p14="http://schemas.microsoft.com/office/powerpoint/2010/main" val="1371461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2283-7AEB-48AA-9752-C6A02016CE65}"/>
              </a:ext>
            </a:extLst>
          </p:cNvPr>
          <p:cNvSpPr>
            <a:spLocks noGrp="1"/>
          </p:cNvSpPr>
          <p:nvPr>
            <p:ph type="title"/>
          </p:nvPr>
        </p:nvSpPr>
        <p:spPr/>
        <p:txBody>
          <a:bodyPr>
            <a:normAutofit/>
          </a:bodyPr>
          <a:lstStyle/>
          <a:p>
            <a:r>
              <a:rPr lang="en-US" dirty="0"/>
              <a:t>Project Carried </a:t>
            </a:r>
            <a:r>
              <a:rPr lang="en-US" dirty="0" smtClean="0"/>
              <a:t>out - Samarth</a:t>
            </a:r>
            <a:endParaRPr lang="en-IN" dirty="0"/>
          </a:p>
        </p:txBody>
      </p:sp>
      <p:sp>
        <p:nvSpPr>
          <p:cNvPr id="3" name="Text Placeholder 2">
            <a:extLst>
              <a:ext uri="{FF2B5EF4-FFF2-40B4-BE49-F238E27FC236}">
                <a16:creationId xmlns:a16="http://schemas.microsoft.com/office/drawing/2014/main" id="{1E92F42B-739B-4025-997E-B1401EDA1C79}"/>
              </a:ext>
            </a:extLst>
          </p:cNvPr>
          <p:cNvSpPr>
            <a:spLocks noGrp="1"/>
          </p:cNvSpPr>
          <p:nvPr>
            <p:ph type="body" idx="1"/>
          </p:nvPr>
        </p:nvSpPr>
        <p:spPr>
          <a:xfrm>
            <a:off x="393700" y="1222132"/>
            <a:ext cx="10972800" cy="4983163"/>
          </a:xfrm>
        </p:spPr>
        <p:txBody>
          <a:bodyPr>
            <a:normAutofit/>
          </a:bodyPr>
          <a:lstStyle/>
          <a:p>
            <a:pPr marL="0" indent="0">
              <a:buNone/>
            </a:pPr>
            <a:r>
              <a:rPr lang="en-IN" sz="2500" dirty="0" smtClean="0"/>
              <a:t>Car Price Estimation</a:t>
            </a:r>
            <a:endParaRPr lang="en-IN" sz="2500" dirty="0"/>
          </a:p>
          <a:p>
            <a:pPr marL="0" indent="0">
              <a:buNone/>
            </a:pPr>
            <a:endParaRPr lang="en-US" sz="2500" b="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9DBF30CB-E7DA-4369-AB85-4FC276E0FB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5" name="Google Shape;91;p4">
            <a:extLst>
              <a:ext uri="{FF2B5EF4-FFF2-40B4-BE49-F238E27FC236}">
                <a16:creationId xmlns:a16="http://schemas.microsoft.com/office/drawing/2014/main" id="{26AEEAC3-FA2C-4099-A0C3-92EDFD9430A3}"/>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4C8AA6DE-EAF7-4243-BFCB-6E341D3F3399}"/>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D3480A0-7708-45D4-8289-AE9EA66FB628}"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1184988" y="1751352"/>
            <a:ext cx="9114310" cy="3977985"/>
          </a:xfrm>
          <a:prstGeom prst="rect">
            <a:avLst/>
          </a:prstGeom>
        </p:spPr>
      </p:pic>
    </p:spTree>
    <p:extLst>
      <p:ext uri="{BB962C8B-B14F-4D97-AF65-F5344CB8AC3E}">
        <p14:creationId xmlns:p14="http://schemas.microsoft.com/office/powerpoint/2010/main" val="1349466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endParaRPr lang="en-US" sz="2500" dirty="0"/>
          </a:p>
          <a:p>
            <a:pPr marL="0" indent="0" algn="ctr">
              <a:buNone/>
            </a:pPr>
            <a:r>
              <a:rPr lang="en-US" sz="2500" dirty="0" smtClean="0"/>
              <a:t>Used Car Price </a:t>
            </a:r>
            <a:r>
              <a:rPr lang="en-US" sz="2500" dirty="0" smtClean="0"/>
              <a:t>Estimation</a:t>
            </a:r>
            <a:endParaRPr lang="en-US" sz="2500" dirty="0" smtClean="0"/>
          </a:p>
          <a:p>
            <a:pPr marL="0" indent="0">
              <a:buNone/>
            </a:pPr>
            <a:r>
              <a:rPr lang="en-IN" sz="2500" dirty="0" smtClean="0"/>
              <a:t>Dataset</a:t>
            </a:r>
            <a:endParaRPr lang="en-IN" sz="2500" dirty="0"/>
          </a:p>
          <a:p>
            <a:pPr marL="0" indent="0">
              <a:buNone/>
            </a:pPr>
            <a:endParaRPr lang="en-US" sz="2500" dirty="0"/>
          </a:p>
          <a:p>
            <a:pPr marL="0" indent="0">
              <a:buNone/>
            </a:pPr>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1860959" y="2855168"/>
            <a:ext cx="8496021" cy="2381950"/>
          </a:xfrm>
          <a:prstGeom prst="rect">
            <a:avLst/>
          </a:prstGeom>
        </p:spPr>
      </p:pic>
    </p:spTree>
    <p:extLst>
      <p:ext uri="{BB962C8B-B14F-4D97-AF65-F5344CB8AC3E}">
        <p14:creationId xmlns:p14="http://schemas.microsoft.com/office/powerpoint/2010/main" val="2755771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r>
              <a:rPr lang="en-IN" sz="2500" dirty="0"/>
              <a:t>Data Exploration &amp; Visualization</a:t>
            </a:r>
            <a:endParaRPr lang="en-IN" sz="2500" b="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9" name="Picture 8"/>
          <p:cNvPicPr>
            <a:picLocks noChangeAspect="1"/>
          </p:cNvPicPr>
          <p:nvPr/>
        </p:nvPicPr>
        <p:blipFill>
          <a:blip r:embed="rId2"/>
          <a:stretch>
            <a:fillRect/>
          </a:stretch>
        </p:blipFill>
        <p:spPr>
          <a:xfrm>
            <a:off x="809450" y="2146683"/>
            <a:ext cx="9350550" cy="3124471"/>
          </a:xfrm>
          <a:prstGeom prst="rect">
            <a:avLst/>
          </a:prstGeom>
        </p:spPr>
      </p:pic>
    </p:spTree>
    <p:extLst>
      <p:ext uri="{BB962C8B-B14F-4D97-AF65-F5344CB8AC3E}">
        <p14:creationId xmlns:p14="http://schemas.microsoft.com/office/powerpoint/2010/main" val="6783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Picture 5"/>
          <p:cNvPicPr>
            <a:picLocks noChangeAspect="1"/>
          </p:cNvPicPr>
          <p:nvPr/>
        </p:nvPicPr>
        <p:blipFill>
          <a:blip r:embed="rId2"/>
          <a:stretch>
            <a:fillRect/>
          </a:stretch>
        </p:blipFill>
        <p:spPr>
          <a:xfrm>
            <a:off x="1101012" y="1922106"/>
            <a:ext cx="10216815" cy="3237723"/>
          </a:xfrm>
          <a:prstGeom prst="rect">
            <a:avLst/>
          </a:prstGeom>
        </p:spPr>
      </p:pic>
      <p:sp>
        <p:nvSpPr>
          <p:cNvPr id="3" name="Text Placeholder 2"/>
          <p:cNvSpPr>
            <a:spLocks noGrp="1"/>
          </p:cNvSpPr>
          <p:nvPr>
            <p:ph type="body" idx="1"/>
          </p:nvPr>
        </p:nvSpPr>
        <p:spPr/>
        <p:txBody>
          <a:bodyPr/>
          <a:lstStyle/>
          <a:p>
            <a:pPr marL="0" indent="0">
              <a:buNone/>
            </a:pPr>
            <a:r>
              <a:rPr lang="en-IN" sz="2500" dirty="0"/>
              <a:t>Data Exploration &amp; Visualization</a:t>
            </a:r>
            <a:endParaRPr lang="en-IN" sz="2500" b="0" dirty="0"/>
          </a:p>
          <a:p>
            <a:pPr marL="0" indent="0">
              <a:buNone/>
            </a:pPr>
            <a:endParaRPr lang="en-IN" dirty="0"/>
          </a:p>
        </p:txBody>
      </p:sp>
      <p:sp>
        <p:nvSpPr>
          <p:cNvPr id="4" name="Date Placeholder 3"/>
          <p:cNvSpPr>
            <a:spLocks noGrp="1"/>
          </p:cNvSpPr>
          <p:nvPr>
            <p:ph type="dt" idx="10"/>
          </p:nvPr>
        </p:nvSpPr>
        <p:spPr/>
        <p:txBody>
          <a:bodyPr/>
          <a:lstStyle/>
          <a:p>
            <a:fld id="{4A0DE295-A1AC-43C5-A4F5-02477737C79F}" type="datetime1">
              <a:rPr lang="en-US" smtClean="0"/>
              <a:t>7/26/2022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Tree>
    <p:extLst>
      <p:ext uri="{BB962C8B-B14F-4D97-AF65-F5344CB8AC3E}">
        <p14:creationId xmlns:p14="http://schemas.microsoft.com/office/powerpoint/2010/main" val="10339539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r>
              <a:rPr lang="en-IN" sz="2500" dirty="0" smtClean="0"/>
              <a:t>Dealing</a:t>
            </a:r>
            <a:r>
              <a:rPr lang="en-IN" sz="2400" dirty="0" smtClean="0"/>
              <a:t> </a:t>
            </a:r>
            <a:r>
              <a:rPr lang="en-IN" sz="2400" dirty="0"/>
              <a:t>With Categorical </a:t>
            </a:r>
            <a:r>
              <a:rPr lang="en-IN" sz="2400" dirty="0" smtClean="0"/>
              <a:t>Variables</a:t>
            </a:r>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1015362" y="2013938"/>
            <a:ext cx="9937341" cy="2586053"/>
          </a:xfrm>
          <a:prstGeom prst="rect">
            <a:avLst/>
          </a:prstGeom>
        </p:spPr>
      </p:pic>
    </p:spTree>
    <p:extLst>
      <p:ext uri="{BB962C8B-B14F-4D97-AF65-F5344CB8AC3E}">
        <p14:creationId xmlns:p14="http://schemas.microsoft.com/office/powerpoint/2010/main" val="2407483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r>
              <a:rPr lang="en-IN" sz="2500" dirty="0" smtClean="0"/>
              <a:t>Correlation </a:t>
            </a: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726" y="1631918"/>
            <a:ext cx="8307355" cy="4494246"/>
          </a:xfrm>
          <a:prstGeom prst="rect">
            <a:avLst/>
          </a:prstGeom>
        </p:spPr>
      </p:pic>
    </p:spTree>
    <p:extLst>
      <p:ext uri="{BB962C8B-B14F-4D97-AF65-F5344CB8AC3E}">
        <p14:creationId xmlns:p14="http://schemas.microsoft.com/office/powerpoint/2010/main" val="3325592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1BD8-075A-46C5-8A8F-BBF2517E26DE}"/>
              </a:ext>
            </a:extLst>
          </p:cNvPr>
          <p:cNvSpPr>
            <a:spLocks noGrp="1"/>
          </p:cNvSpPr>
          <p:nvPr>
            <p:ph type="title"/>
          </p:nvPr>
        </p:nvSpPr>
        <p:spPr/>
        <p:txBody>
          <a:bodyPr/>
          <a:lstStyle/>
          <a:p>
            <a:r>
              <a:rPr lang="en-IN" dirty="0"/>
              <a:t>Company Profile</a:t>
            </a:r>
          </a:p>
        </p:txBody>
      </p:sp>
      <p:sp>
        <p:nvSpPr>
          <p:cNvPr id="3" name="Text Placeholder 2">
            <a:extLst>
              <a:ext uri="{FF2B5EF4-FFF2-40B4-BE49-F238E27FC236}">
                <a16:creationId xmlns:a16="http://schemas.microsoft.com/office/drawing/2014/main" id="{9E637890-5B3F-43B7-A3E8-6D98AAA14758}"/>
              </a:ext>
            </a:extLst>
          </p:cNvPr>
          <p:cNvSpPr>
            <a:spLocks noGrp="1"/>
          </p:cNvSpPr>
          <p:nvPr>
            <p:ph type="body" idx="1"/>
          </p:nvPr>
        </p:nvSpPr>
        <p:spPr/>
        <p:txBody>
          <a:bodyPr/>
          <a:lstStyle/>
          <a:p>
            <a:pPr marL="0" indent="0">
              <a:buNone/>
            </a:pPr>
            <a:endParaRPr lang="en-IN" dirty="0"/>
          </a:p>
          <a:p>
            <a:r>
              <a:rPr lang="en-US" sz="2800" dirty="0"/>
              <a:t>ZEPHYR TECHNOLOGIES is a software company delivering high quality, cost effective, reliable result-oriented web and e-commerce solutions.</a:t>
            </a:r>
            <a:endParaRPr lang="en-IN" sz="2800" dirty="0"/>
          </a:p>
        </p:txBody>
      </p:sp>
      <p:sp>
        <p:nvSpPr>
          <p:cNvPr id="4" name="Slide Number Placeholder 3">
            <a:extLst>
              <a:ext uri="{FF2B5EF4-FFF2-40B4-BE49-F238E27FC236}">
                <a16:creationId xmlns:a16="http://schemas.microsoft.com/office/drawing/2014/main" id="{1941F088-B79C-4A29-A83D-1497E43B2C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6" name="Picture 5" descr="Logo, company name&#10;&#10;Description automatically generated">
            <a:extLst>
              <a:ext uri="{FF2B5EF4-FFF2-40B4-BE49-F238E27FC236}">
                <a16:creationId xmlns:a16="http://schemas.microsoft.com/office/drawing/2014/main" id="{4384CED0-5695-4B22-B1FD-8E222878DE9D}"/>
              </a:ext>
            </a:extLst>
          </p:cNvPr>
          <p:cNvPicPr>
            <a:picLocks noChangeAspect="1"/>
          </p:cNvPicPr>
          <p:nvPr/>
        </p:nvPicPr>
        <p:blipFill>
          <a:blip r:embed="rId2"/>
          <a:stretch>
            <a:fillRect/>
          </a:stretch>
        </p:blipFill>
        <p:spPr>
          <a:xfrm>
            <a:off x="4979670" y="3429478"/>
            <a:ext cx="2232660" cy="1874520"/>
          </a:xfrm>
          <a:prstGeom prst="rect">
            <a:avLst/>
          </a:prstGeom>
        </p:spPr>
      </p:pic>
    </p:spTree>
    <p:extLst>
      <p:ext uri="{BB962C8B-B14F-4D97-AF65-F5344CB8AC3E}">
        <p14:creationId xmlns:p14="http://schemas.microsoft.com/office/powerpoint/2010/main" val="3089861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lgn="ctr">
              <a:buNone/>
            </a:pPr>
            <a:endParaRPr lang="en-US" sz="2500" dirty="0"/>
          </a:p>
          <a:p>
            <a:pPr marL="0" indent="0">
              <a:buNone/>
            </a:pPr>
            <a:r>
              <a:rPr lang="en-IN" sz="2500" dirty="0" smtClean="0"/>
              <a:t>Algorithms Used</a:t>
            </a:r>
            <a:endParaRPr lang="en-IN" sz="2500" dirty="0"/>
          </a:p>
          <a:p>
            <a:pPr lvl="1">
              <a:buClr>
                <a:schemeClr val="bg2"/>
              </a:buClr>
              <a:buFont typeface="Courier New" panose="02070309020205020404" pitchFamily="49" charset="0"/>
              <a:buChar char="o"/>
            </a:pPr>
            <a:r>
              <a:rPr lang="en-US" sz="2500" dirty="0" smtClean="0">
                <a:solidFill>
                  <a:schemeClr val="tx1"/>
                </a:solidFill>
              </a:rPr>
              <a:t>Linear </a:t>
            </a:r>
            <a:r>
              <a:rPr lang="en-US" sz="2500" dirty="0">
                <a:solidFill>
                  <a:schemeClr val="tx1"/>
                </a:solidFill>
              </a:rPr>
              <a:t>Regression.</a:t>
            </a:r>
          </a:p>
          <a:p>
            <a:pPr lvl="1">
              <a:buClr>
                <a:schemeClr val="bg2"/>
              </a:buClr>
              <a:buFont typeface="Courier New" panose="02070309020205020404" pitchFamily="49" charset="0"/>
              <a:buChar char="o"/>
            </a:pPr>
            <a:r>
              <a:rPr lang="en-US" sz="2500" dirty="0" smtClean="0">
                <a:solidFill>
                  <a:schemeClr val="tx1"/>
                </a:solidFill>
              </a:rPr>
              <a:t>Random Forest Regression</a:t>
            </a:r>
            <a:r>
              <a:rPr lang="en-US" sz="2500" dirty="0">
                <a:solidFill>
                  <a:schemeClr val="tx1"/>
                </a:solidFill>
              </a:rPr>
              <a:t>.</a:t>
            </a:r>
          </a:p>
          <a:p>
            <a:pPr marL="0" indent="0">
              <a:buNone/>
            </a:pPr>
            <a:endParaRPr lang="en-US" sz="2500" u="sng" dirty="0"/>
          </a:p>
          <a:p>
            <a:endParaRPr lang="en-US" sz="2500" dirty="0"/>
          </a:p>
          <a:p>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spTree>
    <p:extLst>
      <p:ext uri="{BB962C8B-B14F-4D97-AF65-F5344CB8AC3E}">
        <p14:creationId xmlns:p14="http://schemas.microsoft.com/office/powerpoint/2010/main" val="153096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2E46-F423-46CD-A1C1-4C2E40F67E8C}"/>
              </a:ext>
            </a:extLst>
          </p:cNvPr>
          <p:cNvSpPr>
            <a:spLocks noGrp="1"/>
          </p:cNvSpPr>
          <p:nvPr>
            <p:ph type="title"/>
          </p:nvPr>
        </p:nvSpPr>
        <p:spPr/>
        <p:txBody>
          <a:bodyPr/>
          <a:lstStyle/>
          <a:p>
            <a:r>
              <a:rPr lang="en-US" smtClean="0"/>
              <a:t>Results</a:t>
            </a:r>
            <a:endParaRPr lang="en-IN" dirty="0"/>
          </a:p>
        </p:txBody>
      </p:sp>
      <p:sp>
        <p:nvSpPr>
          <p:cNvPr id="16" name="Text Placeholder 15"/>
          <p:cNvSpPr>
            <a:spLocks noGrp="1"/>
          </p:cNvSpPr>
          <p:nvPr>
            <p:ph type="body" idx="1"/>
          </p:nvPr>
        </p:nvSpPr>
        <p:spPr>
          <a:xfrm>
            <a:off x="833534" y="1258094"/>
            <a:ext cx="10972800" cy="4983163"/>
          </a:xfrm>
        </p:spPr>
        <p:txBody>
          <a:bodyPr>
            <a:normAutofit/>
          </a:bodyPr>
          <a:lstStyle/>
          <a:p>
            <a:pPr marL="0" indent="0">
              <a:buNone/>
            </a:pPr>
            <a:r>
              <a:rPr lang="en-IN" sz="2500" dirty="0" smtClean="0"/>
              <a:t>R-Squared Value</a:t>
            </a:r>
            <a:endParaRPr lang="en-IN" sz="2500" dirty="0"/>
          </a:p>
        </p:txBody>
      </p:sp>
      <p:sp>
        <p:nvSpPr>
          <p:cNvPr id="19" name="Google Shape;169;p5">
            <a:extLst>
              <a:ext uri="{FF2B5EF4-FFF2-40B4-BE49-F238E27FC236}">
                <a16:creationId xmlns:a16="http://schemas.microsoft.com/office/drawing/2014/main" id="{612C1C8E-ABA0-4D94-BDE9-C384BFD0729A}"/>
              </a:ext>
            </a:extLst>
          </p:cNvPr>
          <p:cNvSpPr txBox="1">
            <a:spLocks noGrp="1"/>
          </p:cNvSpPr>
          <p:nvPr>
            <p:ph type="dt" idx="10"/>
          </p:nvPr>
        </p:nvSpPr>
        <p:spPr/>
        <p:txBody>
          <a:bodyPr/>
          <a:lstStyle/>
          <a:p>
            <a:pPr lvl="0"/>
            <a:fld id="{22998FC0-729D-484D-9660-6F85801D028C}" type="datetime1">
              <a:rPr lang="en-US" smtClean="0"/>
              <a:pPr lvl="0"/>
              <a:t>7/26/2022</a:t>
            </a:fld>
            <a:endParaRPr lang="en-US" dirty="0"/>
          </a:p>
        </p:txBody>
      </p:sp>
      <p:sp>
        <p:nvSpPr>
          <p:cNvPr id="4" name="Slide Number Placeholder 3">
            <a:extLst>
              <a:ext uri="{FF2B5EF4-FFF2-40B4-BE49-F238E27FC236}">
                <a16:creationId xmlns:a16="http://schemas.microsoft.com/office/drawing/2014/main" id="{0CA55877-A7DD-45BE-99B3-3F911AD80EA2}"/>
              </a:ext>
            </a:extLst>
          </p:cNvPr>
          <p:cNvSpPr>
            <a:spLocks noGrp="1"/>
          </p:cNvSpPr>
          <p:nvPr>
            <p:ph type="sldNum" idx="12"/>
          </p:nvPr>
        </p:nvSpPr>
        <p:spPr/>
        <p:txBody>
          <a:bodyPr/>
          <a:lstStyle/>
          <a:p>
            <a:pPr lvl="0"/>
            <a:fld id="{00000000-1234-1234-1234-123412341234}" type="slidenum">
              <a:rPr lang="en-US" smtClean="0"/>
              <a:pPr lvl="0"/>
              <a:t>31</a:t>
            </a:fld>
            <a:endParaRPr lang="en-US"/>
          </a:p>
        </p:txBody>
      </p:sp>
      <p:sp>
        <p:nvSpPr>
          <p:cNvPr id="18" name="Google Shape;91;p4">
            <a:extLst>
              <a:ext uri="{FF2B5EF4-FFF2-40B4-BE49-F238E27FC236}">
                <a16:creationId xmlns:a16="http://schemas.microsoft.com/office/drawing/2014/main" id="{3F862699-1DFD-4D6E-9F06-1799D2AE354A}"/>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graphicFrame>
        <p:nvGraphicFramePr>
          <p:cNvPr id="20" name="Table 19"/>
          <p:cNvGraphicFramePr>
            <a:graphicFrameLocks noGrp="1"/>
          </p:cNvGraphicFramePr>
          <p:nvPr>
            <p:extLst/>
          </p:nvPr>
        </p:nvGraphicFramePr>
        <p:xfrm>
          <a:off x="1832548" y="2121571"/>
          <a:ext cx="8679543" cy="1508036"/>
        </p:xfrm>
        <a:graphic>
          <a:graphicData uri="http://schemas.openxmlformats.org/drawingml/2006/table">
            <a:tbl>
              <a:tblPr firstRow="1" bandRow="1">
                <a:tableStyleId>{E4E234C5-7E72-4534-A2A2-56A82619DE4E}</a:tableStyleId>
              </a:tblPr>
              <a:tblGrid>
                <a:gridCol w="4167031">
                  <a:extLst>
                    <a:ext uri="{9D8B030D-6E8A-4147-A177-3AD203B41FA5}">
                      <a16:colId xmlns:a16="http://schemas.microsoft.com/office/drawing/2014/main" val="3421338354"/>
                    </a:ext>
                  </a:extLst>
                </a:gridCol>
                <a:gridCol w="4512512">
                  <a:extLst>
                    <a:ext uri="{9D8B030D-6E8A-4147-A177-3AD203B41FA5}">
                      <a16:colId xmlns:a16="http://schemas.microsoft.com/office/drawing/2014/main" val="2305436677"/>
                    </a:ext>
                  </a:extLst>
                </a:gridCol>
              </a:tblGrid>
              <a:tr h="439234">
                <a:tc>
                  <a:txBody>
                    <a:bodyPr/>
                    <a:lstStyle/>
                    <a:p>
                      <a:r>
                        <a:rPr lang="en-IN" b="1" dirty="0" smtClean="0"/>
                        <a:t>Model</a:t>
                      </a:r>
                      <a:endParaRPr lang="en-IN" b="1" dirty="0"/>
                    </a:p>
                  </a:txBody>
                  <a:tcPr/>
                </a:tc>
                <a:tc>
                  <a:txBody>
                    <a:bodyPr/>
                    <a:lstStyle/>
                    <a:p>
                      <a:r>
                        <a:rPr lang="en-IN" b="1" dirty="0" smtClean="0"/>
                        <a:t>R-Squared</a:t>
                      </a:r>
                      <a:r>
                        <a:rPr lang="en-IN" b="1" baseline="0" dirty="0" smtClean="0"/>
                        <a:t> Value</a:t>
                      </a:r>
                      <a:endParaRPr lang="en-IN" b="1" dirty="0"/>
                    </a:p>
                  </a:txBody>
                  <a:tcPr/>
                </a:tc>
                <a:extLst>
                  <a:ext uri="{0D108BD9-81ED-4DB2-BD59-A6C34878D82A}">
                    <a16:rowId xmlns:a16="http://schemas.microsoft.com/office/drawing/2014/main" val="611671575"/>
                  </a:ext>
                </a:extLst>
              </a:tr>
              <a:tr h="534401">
                <a:tc>
                  <a:txBody>
                    <a:bodyPr/>
                    <a:lstStyle/>
                    <a:p>
                      <a:r>
                        <a:rPr lang="en-IN" dirty="0" smtClean="0"/>
                        <a:t>Linear Regression</a:t>
                      </a:r>
                      <a:endParaRPr lang="en-IN" dirty="0"/>
                    </a:p>
                  </a:txBody>
                  <a:tcPr/>
                </a:tc>
                <a:tc>
                  <a:txBody>
                    <a:bodyPr/>
                    <a:lstStyle/>
                    <a:p>
                      <a:r>
                        <a:rPr lang="en-IN" dirty="0" smtClean="0"/>
                        <a:t>84.07%</a:t>
                      </a:r>
                      <a:endParaRPr lang="en-IN" dirty="0"/>
                    </a:p>
                  </a:txBody>
                  <a:tcPr/>
                </a:tc>
                <a:extLst>
                  <a:ext uri="{0D108BD9-81ED-4DB2-BD59-A6C34878D82A}">
                    <a16:rowId xmlns:a16="http://schemas.microsoft.com/office/drawing/2014/main" val="3989400794"/>
                  </a:ext>
                </a:extLst>
              </a:tr>
              <a:tr h="534401">
                <a:tc>
                  <a:txBody>
                    <a:bodyPr/>
                    <a:lstStyle/>
                    <a:p>
                      <a:r>
                        <a:rPr lang="en-IN" dirty="0" smtClean="0"/>
                        <a:t>Random Forest</a:t>
                      </a:r>
                      <a:r>
                        <a:rPr lang="en-IN" baseline="0" dirty="0" smtClean="0"/>
                        <a:t> Regression</a:t>
                      </a:r>
                      <a:endParaRPr lang="en-IN" dirty="0"/>
                    </a:p>
                  </a:txBody>
                  <a:tcPr/>
                </a:tc>
                <a:tc>
                  <a:txBody>
                    <a:bodyPr/>
                    <a:lstStyle/>
                    <a:p>
                      <a:r>
                        <a:rPr lang="en-IN" dirty="0" smtClean="0"/>
                        <a:t>92.084%</a:t>
                      </a:r>
                      <a:endParaRPr lang="en-IN" dirty="0"/>
                    </a:p>
                  </a:txBody>
                  <a:tcPr/>
                </a:tc>
                <a:extLst>
                  <a:ext uri="{0D108BD9-81ED-4DB2-BD59-A6C34878D82A}">
                    <a16:rowId xmlns:a16="http://schemas.microsoft.com/office/drawing/2014/main" val="3269630612"/>
                  </a:ext>
                </a:extLst>
              </a:tr>
            </a:tbl>
          </a:graphicData>
        </a:graphic>
      </p:graphicFrame>
    </p:spTree>
    <p:extLst>
      <p:ext uri="{BB962C8B-B14F-4D97-AF65-F5344CB8AC3E}">
        <p14:creationId xmlns:p14="http://schemas.microsoft.com/office/powerpoint/2010/main" val="2980990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0D90-31CD-ABAB-5CC6-54F0D23528F8}"/>
              </a:ext>
            </a:extLst>
          </p:cNvPr>
          <p:cNvSpPr>
            <a:spLocks noGrp="1"/>
          </p:cNvSpPr>
          <p:nvPr>
            <p:ph type="title"/>
          </p:nvPr>
        </p:nvSpPr>
        <p:spPr/>
        <p:txBody>
          <a:bodyPr/>
          <a:lstStyle/>
          <a:p>
            <a:r>
              <a:rPr lang="en-IN" dirty="0"/>
              <a:t>Project Carried </a:t>
            </a:r>
            <a:r>
              <a:rPr lang="en-IN" dirty="0" smtClean="0"/>
              <a:t>out - </a:t>
            </a:r>
            <a:r>
              <a:rPr lang="en-IN" dirty="0" err="1" smtClean="0"/>
              <a:t>Sanidhya</a:t>
            </a:r>
            <a:endParaRPr lang="en-IN" dirty="0"/>
          </a:p>
        </p:txBody>
      </p:sp>
      <p:sp>
        <p:nvSpPr>
          <p:cNvPr id="3" name="Text Placeholder 2">
            <a:extLst>
              <a:ext uri="{FF2B5EF4-FFF2-40B4-BE49-F238E27FC236}">
                <a16:creationId xmlns:a16="http://schemas.microsoft.com/office/drawing/2014/main" id="{8B022F2D-F0FE-D002-5BCD-70DC52551EDA}"/>
              </a:ext>
            </a:extLst>
          </p:cNvPr>
          <p:cNvSpPr>
            <a:spLocks noGrp="1"/>
          </p:cNvSpPr>
          <p:nvPr>
            <p:ph type="body" idx="1"/>
          </p:nvPr>
        </p:nvSpPr>
        <p:spPr/>
        <p:txBody>
          <a:bodyPr>
            <a:normAutofit/>
          </a:bodyPr>
          <a:lstStyle/>
          <a:p>
            <a:r>
              <a:rPr lang="en-IN" sz="2800" dirty="0"/>
              <a:t>A loan prediction dataset was imported.</a:t>
            </a:r>
          </a:p>
          <a:p>
            <a:r>
              <a:rPr lang="en-IN" sz="2800" dirty="0"/>
              <a:t>The two most pressing issue in the banking sector is  1) How risky is the borrower ?  2) should it be lent to borrower at given risk?</a:t>
            </a:r>
          </a:p>
        </p:txBody>
      </p:sp>
      <p:sp>
        <p:nvSpPr>
          <p:cNvPr id="4" name="Date Placeholder 3">
            <a:extLst>
              <a:ext uri="{FF2B5EF4-FFF2-40B4-BE49-F238E27FC236}">
                <a16:creationId xmlns:a16="http://schemas.microsoft.com/office/drawing/2014/main" id="{A228F5BC-FD73-8A53-2EB4-187709513E28}"/>
              </a:ext>
            </a:extLst>
          </p:cNvPr>
          <p:cNvSpPr>
            <a:spLocks noGrp="1"/>
          </p:cNvSpPr>
          <p:nvPr>
            <p:ph type="dt" idx="10"/>
          </p:nvPr>
        </p:nvSpPr>
        <p:spPr/>
        <p:txBody>
          <a:bodyPr/>
          <a:lstStyle/>
          <a:p>
            <a:fld id="{4A0DE295-A1AC-43C5-A4F5-02477737C79F}" type="datetime1">
              <a:rPr lang="en-US" smtClean="0"/>
              <a:t>7/26/2022</a:t>
            </a:fld>
            <a:endParaRPr lang="en-US"/>
          </a:p>
        </p:txBody>
      </p:sp>
      <p:sp>
        <p:nvSpPr>
          <p:cNvPr id="5" name="Slide Number Placeholder 4">
            <a:extLst>
              <a:ext uri="{FF2B5EF4-FFF2-40B4-BE49-F238E27FC236}">
                <a16:creationId xmlns:a16="http://schemas.microsoft.com/office/drawing/2014/main" id="{5A657984-703F-7E6A-6F95-5379010EE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7" name="TextBox 6">
            <a:extLst>
              <a:ext uri="{FF2B5EF4-FFF2-40B4-BE49-F238E27FC236}">
                <a16:creationId xmlns:a16="http://schemas.microsoft.com/office/drawing/2014/main" id="{8F5C3D4D-DEBA-6274-BA1F-C819A38965BC}"/>
              </a:ext>
            </a:extLst>
          </p:cNvPr>
          <p:cNvSpPr txBox="1"/>
          <p:nvPr/>
        </p:nvSpPr>
        <p:spPr>
          <a:xfrm>
            <a:off x="4815840" y="6385024"/>
            <a:ext cx="6096000" cy="307777"/>
          </a:xfrm>
          <a:prstGeom prst="rect">
            <a:avLst/>
          </a:prstGeom>
          <a:noFill/>
        </p:spPr>
        <p:txBody>
          <a:bodyPr wrap="square">
            <a:spAutoFit/>
          </a:bodyPr>
          <a:lstStyle/>
          <a:p>
            <a:pPr marL="0" marR="0" lvl="0" indent="0" algn="l" rtl="0">
              <a:spcBef>
                <a:spcPts val="0"/>
              </a:spcBef>
              <a:spcAft>
                <a:spcPts val="0"/>
              </a:spcAft>
              <a:buNone/>
            </a:pPr>
            <a:r>
              <a:rPr lang="en-US" sz="1400" b="1" i="0" u="none" strike="noStrike" cap="none" dirty="0">
                <a:solidFill>
                  <a:schemeClr val="tx1">
                    <a:lumMod val="65000"/>
                    <a:lumOff val="35000"/>
                  </a:schemeClr>
                </a:solidFill>
                <a:latin typeface="Cambria"/>
                <a:ea typeface="Cambria"/>
                <a:cs typeface="Cambria"/>
                <a:sym typeface="Cambria"/>
              </a:rPr>
              <a:t>Department of ECE, SJEC, </a:t>
            </a:r>
            <a:r>
              <a:rPr lang="en-US" sz="1400" b="1" i="0" u="none" strike="noStrike" cap="none" dirty="0" err="1">
                <a:solidFill>
                  <a:schemeClr val="tx1">
                    <a:lumMod val="65000"/>
                    <a:lumOff val="35000"/>
                  </a:schemeClr>
                </a:solidFill>
                <a:latin typeface="Cambria"/>
                <a:ea typeface="Cambria"/>
                <a:cs typeface="Cambria"/>
                <a:sym typeface="Cambria"/>
              </a:rPr>
              <a:t>Vamanjoor</a:t>
            </a:r>
            <a:endParaRPr lang="en-US" dirty="0">
              <a:solidFill>
                <a:schemeClr val="tx1">
                  <a:lumMod val="65000"/>
                  <a:lumOff val="35000"/>
                </a:schemeClr>
              </a:solidFill>
            </a:endParaRPr>
          </a:p>
        </p:txBody>
      </p:sp>
    </p:spTree>
    <p:extLst>
      <p:ext uri="{BB962C8B-B14F-4D97-AF65-F5344CB8AC3E}">
        <p14:creationId xmlns:p14="http://schemas.microsoft.com/office/powerpoint/2010/main" val="1250615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3D90-CA6E-43A0-BF34-FD8977434C3B}"/>
              </a:ext>
            </a:extLst>
          </p:cNvPr>
          <p:cNvSpPr>
            <a:spLocks noGrp="1"/>
          </p:cNvSpPr>
          <p:nvPr>
            <p:ph type="title"/>
          </p:nvPr>
        </p:nvSpPr>
        <p:spPr/>
        <p:txBody>
          <a:bodyPr/>
          <a:lstStyle/>
          <a:p>
            <a:r>
              <a:rPr lang="en-IN" dirty="0"/>
              <a:t>Project Carried out</a:t>
            </a:r>
          </a:p>
        </p:txBody>
      </p:sp>
      <p:sp>
        <p:nvSpPr>
          <p:cNvPr id="3" name="Text Placeholder 2">
            <a:extLst>
              <a:ext uri="{FF2B5EF4-FFF2-40B4-BE49-F238E27FC236}">
                <a16:creationId xmlns:a16="http://schemas.microsoft.com/office/drawing/2014/main" id="{5623C719-0779-42FF-986D-C4C2ED23A520}"/>
              </a:ext>
            </a:extLst>
          </p:cNvPr>
          <p:cNvSpPr>
            <a:spLocks noGrp="1"/>
          </p:cNvSpPr>
          <p:nvPr>
            <p:ph type="body" idx="1"/>
          </p:nvPr>
        </p:nvSpPr>
        <p:spPr/>
        <p:txBody>
          <a:bodyPr>
            <a:normAutofit/>
          </a:bodyPr>
          <a:lstStyle/>
          <a:p>
            <a:pPr algn="l"/>
            <a:r>
              <a:rPr lang="en-US" b="1" i="0" dirty="0">
                <a:effectLst/>
                <a:latin typeface="Times New Roman" panose="02020603050405020304" pitchFamily="18" charset="0"/>
                <a:cs typeface="Times New Roman" panose="02020603050405020304" pitchFamily="18" charset="0"/>
              </a:rPr>
              <a:t>Decision Trees</a:t>
            </a:r>
          </a:p>
          <a:p>
            <a:pPr algn="l"/>
            <a:r>
              <a:rPr lang="en-US" sz="2400" b="0" i="0" dirty="0">
                <a:solidFill>
                  <a:srgbClr val="28292E"/>
                </a:solidFill>
                <a:effectLst/>
                <a:latin typeface="Times New Roman" panose="02020603050405020304" pitchFamily="18" charset="0"/>
                <a:cs typeface="Times New Roman" panose="02020603050405020304" pitchFamily="18" charset="0"/>
              </a:rPr>
              <a:t>This is a supervised machine learning algorithm mostly used for classification problems. All features should be discretized in this model, so that the population can be split into two or more homogeneous sets or subsets. This model uses a different algorithm to split a node into two or more sub-nodes. With the creation of more sub-nodes, homogeneity and purity of the nodes increases with respect to the dependent variable</a:t>
            </a:r>
          </a:p>
          <a:p>
            <a:endParaRPr lang="en-IN" dirty="0"/>
          </a:p>
        </p:txBody>
      </p:sp>
      <p:sp>
        <p:nvSpPr>
          <p:cNvPr id="4" name="Date Placeholder 3">
            <a:extLst>
              <a:ext uri="{FF2B5EF4-FFF2-40B4-BE49-F238E27FC236}">
                <a16:creationId xmlns:a16="http://schemas.microsoft.com/office/drawing/2014/main" id="{2A55A857-114F-461F-A7C9-40DD03EEA2B8}"/>
              </a:ext>
            </a:extLst>
          </p:cNvPr>
          <p:cNvSpPr>
            <a:spLocks noGrp="1"/>
          </p:cNvSpPr>
          <p:nvPr>
            <p:ph type="dt" idx="10"/>
          </p:nvPr>
        </p:nvSpPr>
        <p:spPr/>
        <p:txBody>
          <a:bodyPr/>
          <a:lstStyle/>
          <a:p>
            <a:fld id="{4A0DE295-A1AC-43C5-A4F5-02477737C79F}" type="datetime1">
              <a:rPr lang="en-US" smtClean="0"/>
              <a:t>7/26/2022</a:t>
            </a:fld>
            <a:endParaRPr lang="en-US"/>
          </a:p>
        </p:txBody>
      </p:sp>
      <p:sp>
        <p:nvSpPr>
          <p:cNvPr id="5" name="Slide Number Placeholder 4">
            <a:extLst>
              <a:ext uri="{FF2B5EF4-FFF2-40B4-BE49-F238E27FC236}">
                <a16:creationId xmlns:a16="http://schemas.microsoft.com/office/drawing/2014/main" id="{A20CB1C1-7EB3-42C6-B10A-334E4B520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7" name="TextBox 6">
            <a:extLst>
              <a:ext uri="{FF2B5EF4-FFF2-40B4-BE49-F238E27FC236}">
                <a16:creationId xmlns:a16="http://schemas.microsoft.com/office/drawing/2014/main" id="{5FF0B4A4-678F-B7B5-9745-E6E10E4B4EC2}"/>
              </a:ext>
            </a:extLst>
          </p:cNvPr>
          <p:cNvSpPr txBox="1"/>
          <p:nvPr/>
        </p:nvSpPr>
        <p:spPr>
          <a:xfrm>
            <a:off x="4175760" y="6356351"/>
            <a:ext cx="6096000" cy="307777"/>
          </a:xfrm>
          <a:prstGeom prst="rect">
            <a:avLst/>
          </a:prstGeom>
          <a:noFill/>
        </p:spPr>
        <p:txBody>
          <a:bodyPr wrap="square">
            <a:spAutoFit/>
          </a:bodyPr>
          <a:lstStyle/>
          <a:p>
            <a:pPr marL="0" marR="0" lvl="0" indent="0" algn="l" rtl="0">
              <a:spcBef>
                <a:spcPts val="0"/>
              </a:spcBef>
              <a:spcAft>
                <a:spcPts val="0"/>
              </a:spcAft>
              <a:buNone/>
            </a:pPr>
            <a:r>
              <a:rPr lang="en-US" sz="1400" b="1" i="0" u="none" strike="noStrike" cap="none" dirty="0">
                <a:solidFill>
                  <a:schemeClr val="tx1">
                    <a:lumMod val="65000"/>
                    <a:lumOff val="35000"/>
                  </a:schemeClr>
                </a:solidFill>
                <a:latin typeface="Cambria"/>
                <a:ea typeface="Cambria"/>
                <a:cs typeface="Cambria"/>
                <a:sym typeface="Cambria"/>
              </a:rPr>
              <a:t>Department of ECE, SJEC, </a:t>
            </a:r>
            <a:r>
              <a:rPr lang="en-US" sz="1400" b="1" i="0" u="none" strike="noStrike" cap="none" dirty="0" err="1">
                <a:solidFill>
                  <a:schemeClr val="tx1">
                    <a:lumMod val="65000"/>
                    <a:lumOff val="35000"/>
                  </a:schemeClr>
                </a:solidFill>
                <a:latin typeface="Cambria"/>
                <a:ea typeface="Cambria"/>
                <a:cs typeface="Cambria"/>
                <a:sym typeface="Cambria"/>
              </a:rPr>
              <a:t>Vamanjoor</a:t>
            </a:r>
            <a:endParaRPr lang="en-US" dirty="0">
              <a:solidFill>
                <a:schemeClr val="tx1">
                  <a:lumMod val="65000"/>
                  <a:lumOff val="35000"/>
                </a:schemeClr>
              </a:solidFill>
            </a:endParaRPr>
          </a:p>
        </p:txBody>
      </p:sp>
    </p:spTree>
    <p:extLst>
      <p:ext uri="{BB962C8B-B14F-4D97-AF65-F5344CB8AC3E}">
        <p14:creationId xmlns:p14="http://schemas.microsoft.com/office/powerpoint/2010/main" val="12713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endParaRPr lang="en-IN" sz="2500" dirty="0"/>
          </a:p>
          <a:p>
            <a:r>
              <a:rPr lang="en-IN" sz="2500" dirty="0">
                <a:latin typeface="Times New Roman" panose="02020603050405020304" pitchFamily="18" charset="0"/>
                <a:cs typeface="Times New Roman" panose="02020603050405020304" pitchFamily="18" charset="0"/>
              </a:rPr>
              <a:t>LOAN PREDICTION</a:t>
            </a:r>
            <a:endParaRPr lang="en-US" sz="2500" dirty="0"/>
          </a:p>
          <a:p>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8" name="Picture 7">
            <a:extLst>
              <a:ext uri="{FF2B5EF4-FFF2-40B4-BE49-F238E27FC236}">
                <a16:creationId xmlns:a16="http://schemas.microsoft.com/office/drawing/2014/main" id="{CF4E7086-C1E2-F281-3AEF-BA01634FB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916" y="2086611"/>
            <a:ext cx="7351123" cy="4124966"/>
          </a:xfrm>
          <a:prstGeom prst="rect">
            <a:avLst/>
          </a:prstGeom>
        </p:spPr>
      </p:pic>
    </p:spTree>
    <p:extLst>
      <p:ext uri="{BB962C8B-B14F-4D97-AF65-F5344CB8AC3E}">
        <p14:creationId xmlns:p14="http://schemas.microsoft.com/office/powerpoint/2010/main" val="2516524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2CDA-CDDC-3623-F8BA-403E58767942}"/>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809C5AE0-7266-D8AD-AB4D-7E5D082E43A1}"/>
              </a:ext>
            </a:extLst>
          </p:cNvPr>
          <p:cNvSpPr>
            <a:spLocks noGrp="1"/>
          </p:cNvSpPr>
          <p:nvPr>
            <p:ph type="body" idx="1"/>
          </p:nvPr>
        </p:nvSpPr>
        <p:spPr>
          <a:xfrm>
            <a:off x="1479068" y="2195002"/>
            <a:ext cx="8621665" cy="3322109"/>
          </a:xfrm>
        </p:spPr>
        <p:txBody>
          <a:bodyPr/>
          <a:lstStyle/>
          <a:p>
            <a:endParaRPr lang="en-IN" dirty="0"/>
          </a:p>
        </p:txBody>
      </p:sp>
      <p:sp>
        <p:nvSpPr>
          <p:cNvPr id="4" name="Date Placeholder 3">
            <a:extLst>
              <a:ext uri="{FF2B5EF4-FFF2-40B4-BE49-F238E27FC236}">
                <a16:creationId xmlns:a16="http://schemas.microsoft.com/office/drawing/2014/main" id="{B13D160B-4999-0346-6CC8-BCF8BEEDA3FE}"/>
              </a:ext>
            </a:extLst>
          </p:cNvPr>
          <p:cNvSpPr>
            <a:spLocks noGrp="1"/>
          </p:cNvSpPr>
          <p:nvPr>
            <p:ph type="dt" idx="10"/>
          </p:nvPr>
        </p:nvSpPr>
        <p:spPr/>
        <p:txBody>
          <a:bodyPr/>
          <a:lstStyle/>
          <a:p>
            <a:fld id="{4A0DE295-A1AC-43C5-A4F5-02477737C79F}" type="datetime1">
              <a:rPr lang="en-US" smtClean="0"/>
              <a:t>7/26/2022</a:t>
            </a:fld>
            <a:endParaRPr lang="en-US"/>
          </a:p>
        </p:txBody>
      </p:sp>
      <p:sp>
        <p:nvSpPr>
          <p:cNvPr id="5" name="Slide Number Placeholder 4">
            <a:extLst>
              <a:ext uri="{FF2B5EF4-FFF2-40B4-BE49-F238E27FC236}">
                <a16:creationId xmlns:a16="http://schemas.microsoft.com/office/drawing/2014/main" id="{D93AA372-C30B-E5D0-70BC-09F2113093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pic>
        <p:nvPicPr>
          <p:cNvPr id="1026" name="Picture 2">
            <a:extLst>
              <a:ext uri="{FF2B5EF4-FFF2-40B4-BE49-F238E27FC236}">
                <a16:creationId xmlns:a16="http://schemas.microsoft.com/office/drawing/2014/main" id="{78817F7A-67F8-5682-6ED9-22A15AD61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467" y="1447800"/>
            <a:ext cx="8757626"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07CB96-BA28-3910-BC3A-DCAF11C9F899}"/>
              </a:ext>
            </a:extLst>
          </p:cNvPr>
          <p:cNvSpPr txBox="1"/>
          <p:nvPr/>
        </p:nvSpPr>
        <p:spPr>
          <a:xfrm>
            <a:off x="4460240" y="6459225"/>
            <a:ext cx="6096000" cy="307777"/>
          </a:xfrm>
          <a:prstGeom prst="rect">
            <a:avLst/>
          </a:prstGeom>
          <a:noFill/>
        </p:spPr>
        <p:txBody>
          <a:bodyPr wrap="square">
            <a:spAutoFit/>
          </a:bodyPr>
          <a:lstStyle/>
          <a:p>
            <a:pPr marL="0" marR="0" lvl="0" indent="0" algn="l" rtl="0">
              <a:spcBef>
                <a:spcPts val="0"/>
              </a:spcBef>
              <a:spcAft>
                <a:spcPts val="0"/>
              </a:spcAft>
              <a:buNone/>
            </a:pPr>
            <a:r>
              <a:rPr lang="en-US" sz="1400" b="1" i="0" u="none" strike="noStrike" cap="none" dirty="0">
                <a:solidFill>
                  <a:schemeClr val="tx1">
                    <a:lumMod val="65000"/>
                    <a:lumOff val="35000"/>
                  </a:schemeClr>
                </a:solidFill>
                <a:latin typeface="Cambria"/>
                <a:ea typeface="Cambria"/>
                <a:cs typeface="Cambria"/>
                <a:sym typeface="Cambria"/>
              </a:rPr>
              <a:t>Department of ECE, SJEC, </a:t>
            </a:r>
            <a:r>
              <a:rPr lang="en-US" sz="1400" b="1" i="0" u="none" strike="noStrike" cap="none" dirty="0" err="1">
                <a:solidFill>
                  <a:schemeClr val="tx1">
                    <a:lumMod val="65000"/>
                    <a:lumOff val="35000"/>
                  </a:schemeClr>
                </a:solidFill>
                <a:latin typeface="Cambria"/>
                <a:ea typeface="Cambria"/>
                <a:cs typeface="Cambria"/>
                <a:sym typeface="Cambria"/>
              </a:rPr>
              <a:t>Vamanjoor</a:t>
            </a:r>
            <a:endParaRPr lang="en-US" dirty="0">
              <a:solidFill>
                <a:schemeClr val="tx1">
                  <a:lumMod val="65000"/>
                  <a:lumOff val="35000"/>
                </a:schemeClr>
              </a:solidFill>
            </a:endParaRPr>
          </a:p>
        </p:txBody>
      </p:sp>
    </p:spTree>
    <p:extLst>
      <p:ext uri="{BB962C8B-B14F-4D97-AF65-F5344CB8AC3E}">
        <p14:creationId xmlns:p14="http://schemas.microsoft.com/office/powerpoint/2010/main" val="2048921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2E46-F423-46CD-A1C1-4C2E40F67E8C}"/>
              </a:ext>
            </a:extLst>
          </p:cNvPr>
          <p:cNvSpPr>
            <a:spLocks noGrp="1"/>
          </p:cNvSpPr>
          <p:nvPr>
            <p:ph type="title"/>
          </p:nvPr>
        </p:nvSpPr>
        <p:spPr/>
        <p:txBody>
          <a:bodyPr>
            <a:normAutofit/>
          </a:bodyPr>
          <a:lstStyle/>
          <a:p>
            <a:r>
              <a:rPr lang="en-US" dirty="0"/>
              <a:t>Results</a:t>
            </a:r>
            <a:endParaRPr lang="en-IN" dirty="0"/>
          </a:p>
        </p:txBody>
      </p:sp>
      <p:sp>
        <p:nvSpPr>
          <p:cNvPr id="3" name="Text Placeholder 2">
            <a:extLst>
              <a:ext uri="{FF2B5EF4-FFF2-40B4-BE49-F238E27FC236}">
                <a16:creationId xmlns:a16="http://schemas.microsoft.com/office/drawing/2014/main" id="{A8391CF7-48D8-4BDA-97AB-098938D912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CA55877-A7DD-45BE-99B3-3F911AD80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18" name="Google Shape;91;p4">
            <a:extLst>
              <a:ext uri="{FF2B5EF4-FFF2-40B4-BE49-F238E27FC236}">
                <a16:creationId xmlns:a16="http://schemas.microsoft.com/office/drawing/2014/main" id="{3F862699-1DFD-4D6E-9F06-1799D2AE354A}"/>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19" name="Google Shape;169;p5">
            <a:extLst>
              <a:ext uri="{FF2B5EF4-FFF2-40B4-BE49-F238E27FC236}">
                <a16:creationId xmlns:a16="http://schemas.microsoft.com/office/drawing/2014/main" id="{612C1C8E-ABA0-4D94-BDE9-C384BFD0729A}"/>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998FC0-729D-484D-9660-6F85801D028C}"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7" name="Picture 6">
            <a:extLst>
              <a:ext uri="{FF2B5EF4-FFF2-40B4-BE49-F238E27FC236}">
                <a16:creationId xmlns:a16="http://schemas.microsoft.com/office/drawing/2014/main" id="{3DAE7229-492A-40E7-9D19-526498265BA8}"/>
              </a:ext>
            </a:extLst>
          </p:cNvPr>
          <p:cNvPicPr>
            <a:picLocks noChangeAspect="1"/>
          </p:cNvPicPr>
          <p:nvPr/>
        </p:nvPicPr>
        <p:blipFill>
          <a:blip r:embed="rId2"/>
          <a:stretch>
            <a:fillRect/>
          </a:stretch>
        </p:blipFill>
        <p:spPr>
          <a:xfrm>
            <a:off x="721360" y="1143001"/>
            <a:ext cx="9845040" cy="5258160"/>
          </a:xfrm>
          <a:prstGeom prst="rect">
            <a:avLst/>
          </a:prstGeom>
        </p:spPr>
      </p:pic>
    </p:spTree>
    <p:extLst>
      <p:ext uri="{BB962C8B-B14F-4D97-AF65-F5344CB8AC3E}">
        <p14:creationId xmlns:p14="http://schemas.microsoft.com/office/powerpoint/2010/main" val="12841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2E46-F423-46CD-A1C1-4C2E40F67E8C}"/>
              </a:ext>
            </a:extLst>
          </p:cNvPr>
          <p:cNvSpPr>
            <a:spLocks noGrp="1"/>
          </p:cNvSpPr>
          <p:nvPr>
            <p:ph type="title"/>
          </p:nvPr>
        </p:nvSpPr>
        <p:spPr/>
        <p:txBody>
          <a:bodyPr>
            <a:normAutofit/>
          </a:bodyPr>
          <a:lstStyle/>
          <a:p>
            <a:r>
              <a:rPr lang="en-US" dirty="0"/>
              <a:t>Results</a:t>
            </a:r>
            <a:endParaRPr lang="en-IN" dirty="0"/>
          </a:p>
        </p:txBody>
      </p:sp>
      <p:sp>
        <p:nvSpPr>
          <p:cNvPr id="3" name="Text Placeholder 2">
            <a:extLst>
              <a:ext uri="{FF2B5EF4-FFF2-40B4-BE49-F238E27FC236}">
                <a16:creationId xmlns:a16="http://schemas.microsoft.com/office/drawing/2014/main" id="{A8391CF7-48D8-4BDA-97AB-098938D91288}"/>
              </a:ext>
            </a:extLst>
          </p:cNvPr>
          <p:cNvSpPr>
            <a:spLocks noGrp="1"/>
          </p:cNvSpPr>
          <p:nvPr>
            <p:ph type="body" idx="1"/>
          </p:nvPr>
        </p:nvSpPr>
        <p:spPr>
          <a:xfrm>
            <a:off x="609600" y="973395"/>
            <a:ext cx="10972800" cy="5152770"/>
          </a:xfrm>
        </p:spPr>
        <p:txBody>
          <a:bodyPr>
            <a:normAutofit/>
          </a:bodyPr>
          <a:lstStyle/>
          <a:p>
            <a:r>
              <a:rPr lang="en-IN" sz="2000" dirty="0">
                <a:solidFill>
                  <a:schemeClr val="tx1"/>
                </a:solidFill>
                <a:latin typeface="Times New Roman" panose="02020603050405020304" pitchFamily="18" charset="0"/>
                <a:cs typeface="Times New Roman" panose="02020603050405020304" pitchFamily="18" charset="0"/>
              </a:rPr>
              <a:t>model = </a:t>
            </a:r>
            <a:r>
              <a:rPr lang="en-IN" sz="2000" dirty="0" err="1">
                <a:solidFill>
                  <a:schemeClr val="tx1"/>
                </a:solidFill>
                <a:latin typeface="Times New Roman" panose="02020603050405020304" pitchFamily="18" charset="0"/>
                <a:cs typeface="Times New Roman" panose="02020603050405020304" pitchFamily="18" charset="0"/>
              </a:rPr>
              <a:t>DecisionTreeClassifier</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err="1">
                <a:solidFill>
                  <a:schemeClr val="tx1"/>
                </a:solidFill>
                <a:latin typeface="Times New Roman" panose="02020603050405020304" pitchFamily="18" charset="0"/>
                <a:cs typeface="Times New Roman" panose="02020603050405020304" pitchFamily="18" charset="0"/>
              </a:rPr>
              <a:t>predictor_var</a:t>
            </a:r>
            <a:r>
              <a:rPr lang="en-IN" sz="2000" dirty="0">
                <a:solidFill>
                  <a:schemeClr val="tx1"/>
                </a:solidFill>
                <a:latin typeface="Times New Roman" panose="02020603050405020304" pitchFamily="18" charset="0"/>
                <a:cs typeface="Times New Roman" panose="02020603050405020304" pitchFamily="18" charset="0"/>
              </a:rPr>
              <a:t> = ['</a:t>
            </a:r>
            <a:r>
              <a:rPr lang="en-IN" sz="2000" dirty="0" err="1">
                <a:solidFill>
                  <a:schemeClr val="tx1"/>
                </a:solidFill>
                <a:latin typeface="Times New Roman" panose="02020603050405020304" pitchFamily="18" charset="0"/>
                <a:cs typeface="Times New Roman" panose="02020603050405020304" pitchFamily="18" charset="0"/>
              </a:rPr>
              <a:t>Credit_History','Gender','Married','Education</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err="1">
                <a:solidFill>
                  <a:schemeClr val="tx1"/>
                </a:solidFill>
                <a:latin typeface="Times New Roman" panose="02020603050405020304" pitchFamily="18" charset="0"/>
                <a:cs typeface="Times New Roman" panose="02020603050405020304" pitchFamily="18" charset="0"/>
              </a:rPr>
              <a:t>classification_model</a:t>
            </a:r>
            <a:r>
              <a:rPr lang="en-IN" sz="2000" dirty="0">
                <a:solidFill>
                  <a:schemeClr val="tx1"/>
                </a:solidFill>
                <a:latin typeface="Times New Roman" panose="02020603050405020304" pitchFamily="18" charset="0"/>
                <a:cs typeface="Times New Roman" panose="02020603050405020304" pitchFamily="18" charset="0"/>
              </a:rPr>
              <a:t>(model, </a:t>
            </a:r>
            <a:r>
              <a:rPr lang="en-IN" sz="2000" dirty="0" err="1">
                <a:solidFill>
                  <a:schemeClr val="tx1"/>
                </a:solidFill>
                <a:latin typeface="Times New Roman" panose="02020603050405020304" pitchFamily="18" charset="0"/>
                <a:cs typeface="Times New Roman" panose="02020603050405020304" pitchFamily="18" charset="0"/>
              </a:rPr>
              <a:t>df,predictor_var,outcome_var</a:t>
            </a:r>
            <a:r>
              <a:rPr lang="en-IN" sz="2000" dirty="0">
                <a:solidFill>
                  <a:schemeClr val="tx1"/>
                </a:solidFill>
                <a:latin typeface="Times New Roman" panose="02020603050405020304" pitchFamily="18" charset="0"/>
                <a:cs typeface="Times New Roman" panose="02020603050405020304" pitchFamily="18" charset="0"/>
              </a:rPr>
              <a:t>)OUT: Accuracy : 80.945%</a:t>
            </a:r>
          </a:p>
          <a:p>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A55877-A7DD-45BE-99B3-3F911AD80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18" name="Google Shape;91;p4">
            <a:extLst>
              <a:ext uri="{FF2B5EF4-FFF2-40B4-BE49-F238E27FC236}">
                <a16:creationId xmlns:a16="http://schemas.microsoft.com/office/drawing/2014/main" id="{3F862699-1DFD-4D6E-9F06-1799D2AE354A}"/>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19" name="Google Shape;169;p5">
            <a:extLst>
              <a:ext uri="{FF2B5EF4-FFF2-40B4-BE49-F238E27FC236}">
                <a16:creationId xmlns:a16="http://schemas.microsoft.com/office/drawing/2014/main" id="{612C1C8E-ABA0-4D94-BDE9-C384BFD0729A}"/>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998FC0-729D-484D-9660-6F85801D028C}" type="datetime1">
              <a:rPr lang="en-US" smtClean="0">
                <a:solidFill>
                  <a:schemeClr val="tx1">
                    <a:lumMod val="65000"/>
                    <a:lumOff val="35000"/>
                  </a:schemeClr>
                </a:solidFill>
              </a:rPr>
              <a:t>7/26/2022</a:t>
            </a:fld>
            <a:endParaRPr dirty="0">
              <a:solidFill>
                <a:schemeClr val="tx1">
                  <a:lumMod val="65000"/>
                  <a:lumOff val="35000"/>
                </a:schemeClr>
              </a:solidFill>
            </a:endParaRPr>
          </a:p>
        </p:txBody>
      </p:sp>
    </p:spTree>
    <p:extLst>
      <p:ext uri="{BB962C8B-B14F-4D97-AF65-F5344CB8AC3E}">
        <p14:creationId xmlns:p14="http://schemas.microsoft.com/office/powerpoint/2010/main" val="18451950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a:t>
            </a:r>
            <a:r>
              <a:rPr lang="en-US" dirty="0" smtClean="0"/>
              <a:t>out - </a:t>
            </a:r>
            <a:r>
              <a:rPr lang="en-US" dirty="0"/>
              <a:t>S</a:t>
            </a:r>
            <a:r>
              <a:rPr lang="en-US" dirty="0" smtClean="0"/>
              <a:t>herwin</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normAutofit/>
          </a:bodyPr>
          <a:lstStyle/>
          <a:p>
            <a:pPr>
              <a:lnSpc>
                <a:spcPct val="200000"/>
              </a:lnSpc>
              <a:buFont typeface="Wingdings" panose="05000000000000000000" pitchFamily="2" charset="2"/>
              <a:buChar char="v"/>
            </a:pPr>
            <a:r>
              <a:rPr lang="en-IN" sz="2500" dirty="0"/>
              <a:t>Drinking water potability</a:t>
            </a:r>
          </a:p>
          <a:p>
            <a:pPr>
              <a:lnSpc>
                <a:spcPct val="200000"/>
              </a:lnSpc>
              <a:buFont typeface="Wingdings" panose="05000000000000000000" pitchFamily="2" charset="2"/>
              <a:buChar char="v"/>
            </a:pPr>
            <a:r>
              <a:rPr lang="en-IN" sz="2500" dirty="0"/>
              <a:t>Why this project ?</a:t>
            </a:r>
          </a:p>
          <a:p>
            <a:pPr lvl="1">
              <a:lnSpc>
                <a:spcPct val="150000"/>
              </a:lnSpc>
              <a:buFont typeface="Wingdings" panose="05000000000000000000" pitchFamily="2" charset="2"/>
              <a:buChar char="Ø"/>
            </a:pPr>
            <a:r>
              <a:rPr lang="en-IN" sz="2500" dirty="0"/>
              <a:t>Essential To Health</a:t>
            </a:r>
          </a:p>
          <a:p>
            <a:pPr lvl="1">
              <a:lnSpc>
                <a:spcPct val="150000"/>
              </a:lnSpc>
              <a:buFont typeface="Wingdings" panose="05000000000000000000" pitchFamily="2" charset="2"/>
              <a:buChar char="Ø"/>
            </a:pPr>
            <a:r>
              <a:rPr lang="en-IN" sz="2500" dirty="0"/>
              <a:t>Basic Human Right</a:t>
            </a:r>
          </a:p>
          <a:p>
            <a:pPr lvl="1">
              <a:lnSpc>
                <a:spcPct val="150000"/>
              </a:lnSpc>
              <a:buFont typeface="Wingdings" panose="05000000000000000000" pitchFamily="2" charset="2"/>
              <a:buChar char="Ø"/>
            </a:pPr>
            <a:r>
              <a:rPr lang="en-US" sz="2500" dirty="0"/>
              <a:t>Component Of Effective Policy For Health Protection</a:t>
            </a:r>
            <a:endParaRPr lang="en-IN" sz="2500" dirty="0"/>
          </a:p>
          <a:p>
            <a:pPr lvl="1">
              <a:buFont typeface="Wingdings" panose="05000000000000000000" pitchFamily="2" charset="2"/>
              <a:buChar char="Ø"/>
            </a:pPr>
            <a:endParaRPr lang="en-IN"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a:ea typeface="Cambria"/>
                <a:cs typeface="Cambria"/>
                <a:sym typeface="Cambria"/>
              </a:rPr>
              <a:t>Department of ECE, SJEC, </a:t>
            </a:r>
            <a:r>
              <a:rPr lang="en-US" sz="1600" b="1" i="0" u="none" strike="noStrike" cap="none" dirty="0" err="1">
                <a:solidFill>
                  <a:schemeClr val="dk1"/>
                </a:solidFill>
                <a:latin typeface="Cambria"/>
                <a:ea typeface="Cambria"/>
                <a:cs typeface="Cambria"/>
                <a:sym typeface="Cambria"/>
              </a:rPr>
              <a:t>Vamanjoor</a:t>
            </a:r>
            <a:endParaRPr dirty="0"/>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08 /12 /2021</a:t>
            </a:r>
            <a:endParaRPr dirty="0"/>
          </a:p>
        </p:txBody>
      </p:sp>
    </p:spTree>
    <p:extLst>
      <p:ext uri="{BB962C8B-B14F-4D97-AF65-F5344CB8AC3E}">
        <p14:creationId xmlns:p14="http://schemas.microsoft.com/office/powerpoint/2010/main" val="11957318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0F70-76D3-E187-9E97-63421E52F0EC}"/>
              </a:ext>
            </a:extLst>
          </p:cNvPr>
          <p:cNvSpPr>
            <a:spLocks noGrp="1"/>
          </p:cNvSpPr>
          <p:nvPr>
            <p:ph type="title"/>
          </p:nvPr>
        </p:nvSpPr>
        <p:spPr/>
        <p:txBody>
          <a:bodyPr/>
          <a:lstStyle/>
          <a:p>
            <a:r>
              <a:rPr lang="en-IN" dirty="0"/>
              <a:t>Algorithm Used</a:t>
            </a:r>
          </a:p>
        </p:txBody>
      </p:sp>
      <p:sp>
        <p:nvSpPr>
          <p:cNvPr id="3" name="Text Placeholder 2">
            <a:extLst>
              <a:ext uri="{FF2B5EF4-FFF2-40B4-BE49-F238E27FC236}">
                <a16:creationId xmlns:a16="http://schemas.microsoft.com/office/drawing/2014/main" id="{6C648781-1157-97B0-05F7-F94432EC6500}"/>
              </a:ext>
            </a:extLst>
          </p:cNvPr>
          <p:cNvSpPr>
            <a:spLocks noGrp="1"/>
          </p:cNvSpPr>
          <p:nvPr>
            <p:ph type="body" idx="1"/>
          </p:nvPr>
        </p:nvSpPr>
        <p:spPr>
          <a:xfrm>
            <a:off x="609600" y="1145458"/>
            <a:ext cx="10972800" cy="4983163"/>
          </a:xfrm>
        </p:spPr>
        <p:txBody>
          <a:bodyPr>
            <a:normAutofit/>
          </a:bodyPr>
          <a:lstStyle/>
          <a:p>
            <a:pPr marL="0" indent="0">
              <a:buNone/>
            </a:pPr>
            <a:endParaRPr lang="en-IN" sz="2500" dirty="0"/>
          </a:p>
          <a:p>
            <a:pPr>
              <a:lnSpc>
                <a:spcPct val="200000"/>
              </a:lnSpc>
              <a:buFont typeface="Wingdings" panose="05000000000000000000" pitchFamily="2" charset="2"/>
              <a:buChar char="v"/>
            </a:pPr>
            <a:r>
              <a:rPr lang="en-IN" sz="2500" dirty="0"/>
              <a:t>Random Forest Classifier</a:t>
            </a:r>
          </a:p>
          <a:p>
            <a:pPr>
              <a:lnSpc>
                <a:spcPct val="200000"/>
              </a:lnSpc>
              <a:buFont typeface="Wingdings" panose="05000000000000000000" pitchFamily="2" charset="2"/>
              <a:buChar char="v"/>
            </a:pPr>
            <a:r>
              <a:rPr lang="en-IN" sz="2500" dirty="0"/>
              <a:t>K-Nearest </a:t>
            </a:r>
            <a:r>
              <a:rPr lang="en-IN" sz="2500" dirty="0" err="1"/>
              <a:t>Neighbor</a:t>
            </a:r>
            <a:endParaRPr lang="en-IN" sz="2500" dirty="0"/>
          </a:p>
          <a:p>
            <a:pPr>
              <a:lnSpc>
                <a:spcPct val="200000"/>
              </a:lnSpc>
              <a:buFont typeface="Wingdings" panose="05000000000000000000" pitchFamily="2" charset="2"/>
              <a:buChar char="v"/>
            </a:pPr>
            <a:r>
              <a:rPr lang="en-IN" sz="2500" dirty="0"/>
              <a:t>Support Vector Machines</a:t>
            </a:r>
          </a:p>
          <a:p>
            <a:pPr>
              <a:lnSpc>
                <a:spcPct val="200000"/>
              </a:lnSpc>
              <a:buFont typeface="Wingdings" panose="05000000000000000000" pitchFamily="2" charset="2"/>
              <a:buChar char="v"/>
            </a:pPr>
            <a:r>
              <a:rPr lang="en-IN" sz="2500" dirty="0"/>
              <a:t>Logistic Regression</a:t>
            </a:r>
          </a:p>
        </p:txBody>
      </p:sp>
      <p:sp>
        <p:nvSpPr>
          <p:cNvPr id="4" name="Slide Number Placeholder 3">
            <a:extLst>
              <a:ext uri="{FF2B5EF4-FFF2-40B4-BE49-F238E27FC236}">
                <a16:creationId xmlns:a16="http://schemas.microsoft.com/office/drawing/2014/main" id="{DF974E44-C353-EEAC-9C9A-9537A8DAEE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Tree>
    <p:extLst>
      <p:ext uri="{BB962C8B-B14F-4D97-AF65-F5344CB8AC3E}">
        <p14:creationId xmlns:p14="http://schemas.microsoft.com/office/powerpoint/2010/main" val="185096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5471-617E-463E-9D6A-893128071C24}"/>
              </a:ext>
            </a:extLst>
          </p:cNvPr>
          <p:cNvSpPr>
            <a:spLocks noGrp="1"/>
          </p:cNvSpPr>
          <p:nvPr>
            <p:ph type="title"/>
          </p:nvPr>
        </p:nvSpPr>
        <p:spPr/>
        <p:txBody>
          <a:bodyPr/>
          <a:lstStyle/>
          <a:p>
            <a:r>
              <a:rPr lang="en-IN" dirty="0"/>
              <a:t>Company Profile </a:t>
            </a:r>
            <a:r>
              <a:rPr lang="en-IN" dirty="0" err="1"/>
              <a:t>contd</a:t>
            </a:r>
            <a:endParaRPr lang="en-IN" dirty="0"/>
          </a:p>
        </p:txBody>
      </p:sp>
      <p:sp>
        <p:nvSpPr>
          <p:cNvPr id="3" name="Text Placeholder 2">
            <a:extLst>
              <a:ext uri="{FF2B5EF4-FFF2-40B4-BE49-F238E27FC236}">
                <a16:creationId xmlns:a16="http://schemas.microsoft.com/office/drawing/2014/main" id="{130B6918-110E-49A4-B130-20E33D78A1DF}"/>
              </a:ext>
            </a:extLst>
          </p:cNvPr>
          <p:cNvSpPr>
            <a:spLocks noGrp="1"/>
          </p:cNvSpPr>
          <p:nvPr>
            <p:ph type="body" idx="1"/>
          </p:nvPr>
        </p:nvSpPr>
        <p:spPr/>
        <p:txBody>
          <a:bodyPr>
            <a:normAutofit/>
          </a:bodyPr>
          <a:lstStyle/>
          <a:p>
            <a:pPr marL="0" indent="0">
              <a:buNone/>
            </a:pPr>
            <a:r>
              <a:rPr lang="en-US" sz="2800" dirty="0"/>
              <a:t>Artificial Intelligence and Machine Learning </a:t>
            </a:r>
          </a:p>
          <a:p>
            <a:pPr marL="0" indent="0">
              <a:buNone/>
            </a:pPr>
            <a:endParaRPr lang="en-US" sz="2800" dirty="0"/>
          </a:p>
          <a:p>
            <a:pPr marL="0" indent="0">
              <a:buNone/>
            </a:pPr>
            <a:r>
              <a:rPr lang="en-US" sz="2800" dirty="0"/>
              <a:t>● Web development</a:t>
            </a:r>
          </a:p>
          <a:p>
            <a:pPr marL="0" indent="0">
              <a:buNone/>
            </a:pPr>
            <a:endParaRPr lang="en-US" sz="2800" dirty="0"/>
          </a:p>
          <a:p>
            <a:pPr marL="0" indent="0">
              <a:buNone/>
            </a:pPr>
            <a:r>
              <a:rPr lang="en-US" sz="2800" dirty="0"/>
              <a:t>● App development </a:t>
            </a:r>
          </a:p>
          <a:p>
            <a:pPr marL="0" indent="0">
              <a:buNone/>
            </a:pPr>
            <a:endParaRPr lang="en-US" sz="2800" dirty="0"/>
          </a:p>
          <a:p>
            <a:pPr marL="0" indent="0">
              <a:buNone/>
            </a:pPr>
            <a:r>
              <a:rPr lang="en-US" sz="2800" dirty="0"/>
              <a:t>● Digital Marketing</a:t>
            </a:r>
          </a:p>
        </p:txBody>
      </p:sp>
      <p:sp>
        <p:nvSpPr>
          <p:cNvPr id="4" name="Slide Number Placeholder 3">
            <a:extLst>
              <a:ext uri="{FF2B5EF4-FFF2-40B4-BE49-F238E27FC236}">
                <a16:creationId xmlns:a16="http://schemas.microsoft.com/office/drawing/2014/main" id="{F78627E1-01F3-475C-BE2E-B220F1C08A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extLst>
      <p:ext uri="{BB962C8B-B14F-4D97-AF65-F5344CB8AC3E}">
        <p14:creationId xmlns:p14="http://schemas.microsoft.com/office/powerpoint/2010/main" val="9177009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2E46-F423-46CD-A1C1-4C2E40F67E8C}"/>
              </a:ext>
            </a:extLst>
          </p:cNvPr>
          <p:cNvSpPr>
            <a:spLocks noGrp="1"/>
          </p:cNvSpPr>
          <p:nvPr>
            <p:ph type="title"/>
          </p:nvPr>
        </p:nvSpPr>
        <p:spPr/>
        <p:txBody>
          <a:bodyPr>
            <a:normAutofit/>
          </a:bodyPr>
          <a:lstStyle/>
          <a:p>
            <a:r>
              <a:rPr lang="en-US" dirty="0"/>
              <a:t>Results</a:t>
            </a:r>
            <a:endParaRPr lang="en-IN" dirty="0"/>
          </a:p>
        </p:txBody>
      </p:sp>
      <p:sp>
        <p:nvSpPr>
          <p:cNvPr id="3" name="Text Placeholder 2">
            <a:extLst>
              <a:ext uri="{FF2B5EF4-FFF2-40B4-BE49-F238E27FC236}">
                <a16:creationId xmlns:a16="http://schemas.microsoft.com/office/drawing/2014/main" id="{A8391CF7-48D8-4BDA-97AB-098938D912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CA55877-A7DD-45BE-99B3-3F911AD80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pic>
        <p:nvPicPr>
          <p:cNvPr id="15" name="Picture 14">
            <a:extLst>
              <a:ext uri="{FF2B5EF4-FFF2-40B4-BE49-F238E27FC236}">
                <a16:creationId xmlns:a16="http://schemas.microsoft.com/office/drawing/2014/main" id="{14FACB6B-232D-483A-9F0D-8E0A90D95E46}"/>
              </a:ext>
            </a:extLst>
          </p:cNvPr>
          <p:cNvPicPr>
            <a:picLocks noChangeAspect="1"/>
          </p:cNvPicPr>
          <p:nvPr/>
        </p:nvPicPr>
        <p:blipFill>
          <a:blip r:embed="rId2"/>
          <a:stretch>
            <a:fillRect/>
          </a:stretch>
        </p:blipFill>
        <p:spPr>
          <a:xfrm>
            <a:off x="609600" y="1242393"/>
            <a:ext cx="5838080" cy="2392189"/>
          </a:xfrm>
          <a:prstGeom prst="rect">
            <a:avLst/>
          </a:prstGeom>
        </p:spPr>
      </p:pic>
      <p:pic>
        <p:nvPicPr>
          <p:cNvPr id="14" name="Picture 13">
            <a:extLst>
              <a:ext uri="{FF2B5EF4-FFF2-40B4-BE49-F238E27FC236}">
                <a16:creationId xmlns:a16="http://schemas.microsoft.com/office/drawing/2014/main" id="{88909045-E046-42C8-931E-B726900CB191}"/>
              </a:ext>
            </a:extLst>
          </p:cNvPr>
          <p:cNvPicPr>
            <a:picLocks noChangeAspect="1"/>
          </p:cNvPicPr>
          <p:nvPr/>
        </p:nvPicPr>
        <p:blipFill>
          <a:blip r:embed="rId3"/>
          <a:stretch>
            <a:fillRect/>
          </a:stretch>
        </p:blipFill>
        <p:spPr>
          <a:xfrm>
            <a:off x="1863233" y="1683773"/>
            <a:ext cx="4584447" cy="2605549"/>
          </a:xfrm>
          <a:prstGeom prst="rect">
            <a:avLst/>
          </a:prstGeom>
        </p:spPr>
      </p:pic>
      <p:pic>
        <p:nvPicPr>
          <p:cNvPr id="16" name="Picture 15">
            <a:extLst>
              <a:ext uri="{FF2B5EF4-FFF2-40B4-BE49-F238E27FC236}">
                <a16:creationId xmlns:a16="http://schemas.microsoft.com/office/drawing/2014/main" id="{7A118DA5-4B63-4B1E-86E1-B6EAEE069664}"/>
              </a:ext>
            </a:extLst>
          </p:cNvPr>
          <p:cNvPicPr>
            <a:picLocks noChangeAspect="1"/>
          </p:cNvPicPr>
          <p:nvPr/>
        </p:nvPicPr>
        <p:blipFill>
          <a:blip r:embed="rId4"/>
          <a:stretch>
            <a:fillRect/>
          </a:stretch>
        </p:blipFill>
        <p:spPr>
          <a:xfrm>
            <a:off x="3619500" y="2487930"/>
            <a:ext cx="4953000" cy="2242772"/>
          </a:xfrm>
          <a:prstGeom prst="rect">
            <a:avLst/>
          </a:prstGeom>
        </p:spPr>
      </p:pic>
      <p:pic>
        <p:nvPicPr>
          <p:cNvPr id="17" name="Picture 16">
            <a:extLst>
              <a:ext uri="{FF2B5EF4-FFF2-40B4-BE49-F238E27FC236}">
                <a16:creationId xmlns:a16="http://schemas.microsoft.com/office/drawing/2014/main" id="{0F16889C-37E3-442B-AC07-791C174AD307}"/>
              </a:ext>
            </a:extLst>
          </p:cNvPr>
          <p:cNvPicPr>
            <a:picLocks noChangeAspect="1"/>
          </p:cNvPicPr>
          <p:nvPr/>
        </p:nvPicPr>
        <p:blipFill>
          <a:blip r:embed="rId5"/>
          <a:stretch>
            <a:fillRect/>
          </a:stretch>
        </p:blipFill>
        <p:spPr>
          <a:xfrm>
            <a:off x="5066930" y="3165619"/>
            <a:ext cx="6274033" cy="2468632"/>
          </a:xfrm>
          <a:prstGeom prst="rect">
            <a:avLst/>
          </a:prstGeom>
        </p:spPr>
      </p:pic>
      <p:sp>
        <p:nvSpPr>
          <p:cNvPr id="18" name="Google Shape;91;p4">
            <a:extLst>
              <a:ext uri="{FF2B5EF4-FFF2-40B4-BE49-F238E27FC236}">
                <a16:creationId xmlns:a16="http://schemas.microsoft.com/office/drawing/2014/main" id="{3F862699-1DFD-4D6E-9F06-1799D2AE354A}"/>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a:ea typeface="Cambria"/>
                <a:cs typeface="Cambria"/>
                <a:sym typeface="Cambria"/>
              </a:rPr>
              <a:t>Department of ECE, SJEC, </a:t>
            </a:r>
            <a:r>
              <a:rPr lang="en-US" sz="1600" b="1" i="0" u="none" strike="noStrike" cap="none" dirty="0" err="1">
                <a:solidFill>
                  <a:schemeClr val="dk1"/>
                </a:solidFill>
                <a:latin typeface="Cambria"/>
                <a:ea typeface="Cambria"/>
                <a:cs typeface="Cambria"/>
                <a:sym typeface="Cambria"/>
              </a:rPr>
              <a:t>Vamanjoor</a:t>
            </a:r>
            <a:endParaRPr dirty="0"/>
          </a:p>
        </p:txBody>
      </p:sp>
      <p:sp>
        <p:nvSpPr>
          <p:cNvPr id="19" name="Google Shape;169;p5">
            <a:extLst>
              <a:ext uri="{FF2B5EF4-FFF2-40B4-BE49-F238E27FC236}">
                <a16:creationId xmlns:a16="http://schemas.microsoft.com/office/drawing/2014/main" id="{612C1C8E-ABA0-4D94-BDE9-C384BFD0729A}"/>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08 /12 /2021</a:t>
            </a:r>
            <a:endParaRPr dirty="0"/>
          </a:p>
        </p:txBody>
      </p:sp>
    </p:spTree>
    <p:extLst>
      <p:ext uri="{BB962C8B-B14F-4D97-AF65-F5344CB8AC3E}">
        <p14:creationId xmlns:p14="http://schemas.microsoft.com/office/powerpoint/2010/main" val="323336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OUT - </a:t>
            </a:r>
            <a:r>
              <a:rPr lang="en-US"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Shravya</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 /2022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41</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fontScale="90000" lnSpcReduction="10000"/>
          </a:bodyPr>
          <a:lstStyle/>
          <a:p>
            <a:pPr algn="just"/>
            <a:r>
              <a:rPr lang="en-IN" dirty="0">
                <a:latin typeface="Cambria" panose="02040503050406030204" pitchFamily="18" charset="0"/>
                <a:ea typeface="Cambria" panose="02040503050406030204" pitchFamily="18" charset="0"/>
              </a:rPr>
              <a:t>The project is “Water Quality Prediction”.</a:t>
            </a:r>
            <a:endParaRPr lang="en-IN" sz="900" dirty="0">
              <a:latin typeface="Cambria" panose="02040503050406030204" pitchFamily="18" charset="0"/>
              <a:ea typeface="Cambria" panose="02040503050406030204" pitchFamily="18" charset="0"/>
            </a:endParaRPr>
          </a:p>
          <a:p>
            <a:pPr algn="just"/>
            <a:r>
              <a:rPr lang="en-IN" dirty="0">
                <a:latin typeface="Cambria" panose="02040503050406030204" pitchFamily="18" charset="0"/>
                <a:ea typeface="Cambria" panose="02040503050406030204" pitchFamily="18" charset="0"/>
              </a:rPr>
              <a:t>Implement a water quality prediction using machine learning techniques.</a:t>
            </a:r>
          </a:p>
          <a:p>
            <a:pPr algn="just"/>
            <a:r>
              <a:rPr lang="en-IN" dirty="0">
                <a:latin typeface="Cambria" panose="02040503050406030204" pitchFamily="18" charset="0"/>
                <a:ea typeface="Cambria" panose="02040503050406030204" pitchFamily="18" charset="0"/>
              </a:rPr>
              <a:t>the model predicts whether the water is safe to drink or not using parameters like Ph value, conductivity, hardness, etc. </a:t>
            </a:r>
          </a:p>
          <a:p>
            <a:pPr algn="just"/>
            <a:r>
              <a:rPr lang="en-IN" dirty="0">
                <a:latin typeface="Cambria" panose="02040503050406030204" pitchFamily="18" charset="0"/>
                <a:ea typeface="Cambria" panose="02040503050406030204" pitchFamily="18" charset="0"/>
              </a:rPr>
              <a:t>The water_potability.csv file contains water quality metrics for 3276 different water bodies.</a:t>
            </a:r>
          </a:p>
          <a:p>
            <a:pPr algn="just"/>
            <a:r>
              <a:rPr lang="en-IN" dirty="0">
                <a:sym typeface="+mn-ea"/>
              </a:rPr>
              <a:t>Google </a:t>
            </a:r>
            <a:r>
              <a:rPr lang="en-IN" dirty="0" err="1">
                <a:sym typeface="+mn-ea"/>
              </a:rPr>
              <a:t>Colab</a:t>
            </a:r>
            <a:r>
              <a:rPr lang="en-IN" dirty="0">
                <a:sym typeface="+mn-ea"/>
              </a:rPr>
              <a:t> notebook was used to build the project.</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578165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42</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sp>
        <p:nvSpPr>
          <p:cNvPr id="3" name="TextBox 2"/>
          <p:cNvSpPr txBox="1"/>
          <p:nvPr/>
        </p:nvSpPr>
        <p:spPr>
          <a:xfrm>
            <a:off x="6935056" y="5476291"/>
            <a:ext cx="4309427"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Visualize the pH</a:t>
            </a:r>
          </a:p>
        </p:txBody>
      </p:sp>
      <p:sp>
        <p:nvSpPr>
          <p:cNvPr id="4" name="TextBox 3"/>
          <p:cNvSpPr txBox="1"/>
          <p:nvPr/>
        </p:nvSpPr>
        <p:spPr>
          <a:xfrm>
            <a:off x="1428108" y="5476291"/>
            <a:ext cx="4487262"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Visualize Potability</a:t>
            </a:r>
          </a:p>
        </p:txBody>
      </p:sp>
      <p:pic>
        <p:nvPicPr>
          <p:cNvPr id="7" name="Picture 6"/>
          <p:cNvPicPr>
            <a:picLocks noChangeAspect="1"/>
          </p:cNvPicPr>
          <p:nvPr/>
        </p:nvPicPr>
        <p:blipFill>
          <a:blip r:embed="rId3"/>
          <a:stretch>
            <a:fillRect/>
          </a:stretch>
        </p:blipFill>
        <p:spPr>
          <a:xfrm>
            <a:off x="1282700" y="2011680"/>
            <a:ext cx="4777740" cy="3276600"/>
          </a:xfrm>
          <a:prstGeom prst="rect">
            <a:avLst/>
          </a:prstGeom>
        </p:spPr>
      </p:pic>
      <p:pic>
        <p:nvPicPr>
          <p:cNvPr id="8" name="Picture 7"/>
          <p:cNvPicPr>
            <a:picLocks noChangeAspect="1"/>
          </p:cNvPicPr>
          <p:nvPr/>
        </p:nvPicPr>
        <p:blipFill>
          <a:blip r:embed="rId4"/>
          <a:stretch>
            <a:fillRect/>
          </a:stretch>
        </p:blipFill>
        <p:spPr>
          <a:xfrm>
            <a:off x="6850380" y="2011680"/>
            <a:ext cx="4732020" cy="3215640"/>
          </a:xfrm>
          <a:prstGeom prst="rect">
            <a:avLst/>
          </a:prstGeom>
        </p:spPr>
      </p:pic>
    </p:spTree>
    <p:extLst>
      <p:ext uri="{BB962C8B-B14F-4D97-AF65-F5344CB8AC3E}">
        <p14:creationId xmlns:p14="http://schemas.microsoft.com/office/powerpoint/2010/main" val="17780052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43</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sp>
        <p:nvSpPr>
          <p:cNvPr id="5" name="TextBox 4"/>
          <p:cNvSpPr txBox="1"/>
          <p:nvPr/>
        </p:nvSpPr>
        <p:spPr>
          <a:xfrm>
            <a:off x="1356397" y="5835221"/>
            <a:ext cx="3973893"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Heat Map</a:t>
            </a:r>
          </a:p>
        </p:txBody>
      </p:sp>
      <p:sp>
        <p:nvSpPr>
          <p:cNvPr id="7" name="TextBox 6"/>
          <p:cNvSpPr txBox="1"/>
          <p:nvPr/>
        </p:nvSpPr>
        <p:spPr>
          <a:xfrm>
            <a:off x="6937375" y="5835015"/>
            <a:ext cx="4237355"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Visualize the outlier using a boxplot function</a:t>
            </a:r>
          </a:p>
        </p:txBody>
      </p:sp>
      <p:pic>
        <p:nvPicPr>
          <p:cNvPr id="2" name="Picture 1"/>
          <p:cNvPicPr>
            <a:picLocks noChangeAspect="1"/>
          </p:cNvPicPr>
          <p:nvPr/>
        </p:nvPicPr>
        <p:blipFill>
          <a:blip r:embed="rId3"/>
          <a:stretch>
            <a:fillRect/>
          </a:stretch>
        </p:blipFill>
        <p:spPr>
          <a:xfrm>
            <a:off x="295275" y="1918335"/>
            <a:ext cx="6096000" cy="3990340"/>
          </a:xfrm>
          <a:prstGeom prst="rect">
            <a:avLst/>
          </a:prstGeom>
        </p:spPr>
      </p:pic>
      <p:pic>
        <p:nvPicPr>
          <p:cNvPr id="8" name="Picture 7"/>
          <p:cNvPicPr>
            <a:picLocks noChangeAspect="1"/>
          </p:cNvPicPr>
          <p:nvPr/>
        </p:nvPicPr>
        <p:blipFill>
          <a:blip r:embed="rId4"/>
          <a:stretch>
            <a:fillRect/>
          </a:stretch>
        </p:blipFill>
        <p:spPr>
          <a:xfrm>
            <a:off x="6391275" y="1962785"/>
            <a:ext cx="5191125" cy="3572510"/>
          </a:xfrm>
          <a:prstGeom prst="rect">
            <a:avLst/>
          </a:prstGeom>
        </p:spPr>
      </p:pic>
    </p:spTree>
    <p:extLst>
      <p:ext uri="{BB962C8B-B14F-4D97-AF65-F5344CB8AC3E}">
        <p14:creationId xmlns:p14="http://schemas.microsoft.com/office/powerpoint/2010/main" val="1859138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44</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3" name="Picture 2"/>
          <p:cNvPicPr>
            <a:picLocks noChangeAspect="1"/>
          </p:cNvPicPr>
          <p:nvPr/>
        </p:nvPicPr>
        <p:blipFill>
          <a:blip r:embed="rId3"/>
          <a:stretch>
            <a:fillRect/>
          </a:stretch>
        </p:blipFill>
        <p:spPr>
          <a:xfrm>
            <a:off x="2868295" y="2058670"/>
            <a:ext cx="6179820" cy="4297680"/>
          </a:xfrm>
          <a:prstGeom prst="rect">
            <a:avLst/>
          </a:prstGeom>
        </p:spPr>
      </p:pic>
    </p:spTree>
    <p:extLst>
      <p:ext uri="{BB962C8B-B14F-4D97-AF65-F5344CB8AC3E}">
        <p14:creationId xmlns:p14="http://schemas.microsoft.com/office/powerpoint/2010/main" val="30620465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45</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3"/>
          <a:stretch>
            <a:fillRect/>
          </a:stretch>
        </p:blipFill>
        <p:spPr>
          <a:xfrm>
            <a:off x="1949450" y="775970"/>
            <a:ext cx="8779510" cy="3763645"/>
          </a:xfrm>
          <a:prstGeom prst="rect">
            <a:avLst/>
          </a:prstGeom>
        </p:spPr>
      </p:pic>
      <p:pic>
        <p:nvPicPr>
          <p:cNvPr id="4" name="Picture 3"/>
          <p:cNvPicPr>
            <a:picLocks noChangeAspect="1"/>
          </p:cNvPicPr>
          <p:nvPr/>
        </p:nvPicPr>
        <p:blipFill>
          <a:blip r:embed="rId4"/>
          <a:stretch>
            <a:fillRect/>
          </a:stretch>
        </p:blipFill>
        <p:spPr>
          <a:xfrm>
            <a:off x="891540" y="4801870"/>
            <a:ext cx="10556875" cy="1066800"/>
          </a:xfrm>
          <a:prstGeom prst="rect">
            <a:avLst/>
          </a:prstGeom>
        </p:spPr>
      </p:pic>
      <p:sp>
        <p:nvSpPr>
          <p:cNvPr id="7" name="TextBox 6"/>
          <p:cNvSpPr txBox="1"/>
          <p:nvPr/>
        </p:nvSpPr>
        <p:spPr>
          <a:xfrm>
            <a:off x="3977005" y="5761355"/>
            <a:ext cx="4237355"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test the model on a custom data set</a:t>
            </a:r>
          </a:p>
        </p:txBody>
      </p:sp>
      <p:sp>
        <p:nvSpPr>
          <p:cNvPr id="5" name="TextBox 6"/>
          <p:cNvSpPr txBox="1"/>
          <p:nvPr/>
        </p:nvSpPr>
        <p:spPr>
          <a:xfrm>
            <a:off x="2360295" y="4440555"/>
            <a:ext cx="7849870" cy="306705"/>
          </a:xfrm>
          <a:prstGeom prst="rect">
            <a:avLst/>
          </a:prstGeom>
          <a:noFill/>
        </p:spPr>
        <p:txBody>
          <a:bodyPr wrap="square" rtlCol="0">
            <a:spAutoFit/>
          </a:bodyPr>
          <a:lstStyle/>
          <a:p>
            <a:pPr algn="ctr"/>
            <a:r>
              <a:rPr lang="en-IN" b="1" dirty="0">
                <a:solidFill>
                  <a:srgbClr val="3B23EF"/>
                </a:solidFill>
                <a:latin typeface="Cambria" panose="02040503050406030204" pitchFamily="18" charset="0"/>
                <a:ea typeface="Cambria" panose="02040503050406030204" pitchFamily="18" charset="0"/>
              </a:rPr>
              <a:t>evaluate the model using the accuracy score, confusion matrix and classification report</a:t>
            </a:r>
          </a:p>
        </p:txBody>
      </p:sp>
    </p:spTree>
    <p:extLst>
      <p:ext uri="{BB962C8B-B14F-4D97-AF65-F5344CB8AC3E}">
        <p14:creationId xmlns:p14="http://schemas.microsoft.com/office/powerpoint/2010/main" val="41772495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46</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endParaRPr lang="en-IN" dirty="0"/>
          </a:p>
          <a:p>
            <a:pPr marL="0" indent="0">
              <a:buNone/>
            </a:pPr>
            <a:endParaRPr lang="en-IN" dirty="0"/>
          </a:p>
        </p:txBody>
      </p:sp>
      <p:pic>
        <p:nvPicPr>
          <p:cNvPr id="2" name="Picture 1"/>
          <p:cNvPicPr>
            <a:picLocks noChangeAspect="1"/>
          </p:cNvPicPr>
          <p:nvPr/>
        </p:nvPicPr>
        <p:blipFill>
          <a:blip r:embed="rId3"/>
          <a:stretch>
            <a:fillRect/>
          </a:stretch>
        </p:blipFill>
        <p:spPr>
          <a:xfrm>
            <a:off x="1615440" y="1142365"/>
            <a:ext cx="8961120" cy="5193030"/>
          </a:xfrm>
          <a:prstGeom prst="rect">
            <a:avLst/>
          </a:prstGeom>
        </p:spPr>
      </p:pic>
    </p:spTree>
    <p:extLst>
      <p:ext uri="{BB962C8B-B14F-4D97-AF65-F5344CB8AC3E}">
        <p14:creationId xmlns:p14="http://schemas.microsoft.com/office/powerpoint/2010/main" val="10113296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47</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pPr marL="0" indent="0">
              <a:buNone/>
            </a:pPr>
            <a:endParaRPr lang="en-IN" dirty="0"/>
          </a:p>
          <a:p>
            <a:pPr marL="0" indent="0">
              <a:buNone/>
            </a:pPr>
            <a:endParaRPr lang="en-IN" dirty="0"/>
          </a:p>
        </p:txBody>
      </p:sp>
      <p:pic>
        <p:nvPicPr>
          <p:cNvPr id="3" name="Picture 2"/>
          <p:cNvPicPr>
            <a:picLocks noChangeAspect="1"/>
          </p:cNvPicPr>
          <p:nvPr/>
        </p:nvPicPr>
        <p:blipFill>
          <a:blip r:embed="rId3"/>
          <a:stretch>
            <a:fillRect/>
          </a:stretch>
        </p:blipFill>
        <p:spPr>
          <a:xfrm>
            <a:off x="2843530" y="890270"/>
            <a:ext cx="7313930" cy="5331460"/>
          </a:xfrm>
          <a:prstGeom prst="rect">
            <a:avLst/>
          </a:prstGeom>
        </p:spPr>
      </p:pic>
    </p:spTree>
    <p:extLst>
      <p:ext uri="{BB962C8B-B14F-4D97-AF65-F5344CB8AC3E}">
        <p14:creationId xmlns:p14="http://schemas.microsoft.com/office/powerpoint/2010/main" val="40839341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a:t>
            </a:r>
            <a:r>
              <a:rPr lang="en-US" dirty="0" smtClean="0"/>
              <a:t>out - </a:t>
            </a:r>
            <a:r>
              <a:rPr lang="en-US" dirty="0" err="1" smtClean="0"/>
              <a:t>Shreesha</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endParaRPr lang="en-US" sz="2500" dirty="0"/>
          </a:p>
          <a:p>
            <a:r>
              <a:rPr lang="en-US" sz="2500" dirty="0"/>
              <a:t>What is Alzheimer Disease?</a:t>
            </a:r>
          </a:p>
          <a:p>
            <a:endParaRPr lang="en-US" sz="2500" u="sng" dirty="0"/>
          </a:p>
          <a:p>
            <a:endParaRPr lang="en-US" sz="2500" dirty="0"/>
          </a:p>
          <a:p>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48</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pic>
        <p:nvPicPr>
          <p:cNvPr id="8" name="Picture 7">
            <a:extLst>
              <a:ext uri="{FF2B5EF4-FFF2-40B4-BE49-F238E27FC236}">
                <a16:creationId xmlns:a16="http://schemas.microsoft.com/office/drawing/2014/main" id="{8595B17D-FC32-4346-8141-D9099A9A4228}"/>
              </a:ext>
            </a:extLst>
          </p:cNvPr>
          <p:cNvPicPr>
            <a:picLocks noChangeAspect="1"/>
          </p:cNvPicPr>
          <p:nvPr/>
        </p:nvPicPr>
        <p:blipFill>
          <a:blip r:embed="rId2"/>
          <a:stretch>
            <a:fillRect/>
          </a:stretch>
        </p:blipFill>
        <p:spPr>
          <a:xfrm>
            <a:off x="3203331" y="3002208"/>
            <a:ext cx="4630615" cy="2610750"/>
          </a:xfrm>
          <a:prstGeom prst="rect">
            <a:avLst/>
          </a:prstGeom>
        </p:spPr>
      </p:pic>
    </p:spTree>
    <p:extLst>
      <p:ext uri="{BB962C8B-B14F-4D97-AF65-F5344CB8AC3E}">
        <p14:creationId xmlns:p14="http://schemas.microsoft.com/office/powerpoint/2010/main" val="34687913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endParaRPr lang="en-US" sz="2500" dirty="0"/>
          </a:p>
          <a:p>
            <a:r>
              <a:rPr lang="en-US" sz="2500" dirty="0"/>
              <a:t>Early Detection of Alzheimer’s Disease</a:t>
            </a:r>
          </a:p>
          <a:p>
            <a:endParaRPr lang="en-US" sz="2500" dirty="0"/>
          </a:p>
          <a:p>
            <a:r>
              <a:rPr lang="en-US" sz="2500"/>
              <a:t>Dataset Used</a:t>
            </a:r>
          </a:p>
          <a:p>
            <a:pPr marL="0" indent="0">
              <a:buNone/>
            </a:pPr>
            <a:r>
              <a:rPr lang="en-US" sz="2500"/>
              <a:t>            Mini Mental State Examination
            Education</a:t>
            </a:r>
          </a:p>
          <a:p>
            <a:pPr marL="0" indent="0">
              <a:buNone/>
            </a:pPr>
            <a:r>
              <a:rPr lang="en-US" sz="2500"/>
              <a:t>            Clinical Dimentia Rating
            Normalize whole Brain Volume
            Atlas Scaling Factor</a:t>
            </a:r>
          </a:p>
          <a:p>
            <a:pPr marL="0" indent="0">
              <a:buNone/>
            </a:pPr>
            <a:endParaRPr lang="en-US" sz="2500" dirty="0"/>
          </a:p>
          <a:p>
            <a:endParaRPr lang="en-US" sz="2500" dirty="0"/>
          </a:p>
          <a:p>
            <a:endParaRPr lang="en-US" sz="2500" u="sng" dirty="0"/>
          </a:p>
          <a:p>
            <a:endParaRPr lang="en-US" sz="2500" dirty="0"/>
          </a:p>
          <a:p>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49</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spTree>
    <p:extLst>
      <p:ext uri="{BB962C8B-B14F-4D97-AF65-F5344CB8AC3E}">
        <p14:creationId xmlns:p14="http://schemas.microsoft.com/office/powerpoint/2010/main" val="3861322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D4FF-0CC0-4D37-95D7-FD7E5B5BD3FF}"/>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7D043D7D-D438-4802-9131-81B04343E8BB}"/>
              </a:ext>
            </a:extLst>
          </p:cNvPr>
          <p:cNvSpPr>
            <a:spLocks noGrp="1"/>
          </p:cNvSpPr>
          <p:nvPr>
            <p:ph type="body" idx="1"/>
          </p:nvPr>
        </p:nvSpPr>
        <p:spPr/>
        <p:txBody>
          <a:bodyPr>
            <a:normAutofit/>
          </a:bodyPr>
          <a:lstStyle/>
          <a:p>
            <a:endParaRPr lang="en-US" sz="2800" dirty="0"/>
          </a:p>
          <a:p>
            <a:r>
              <a:rPr lang="en-US" sz="2800" dirty="0"/>
              <a:t>Machine Learning is an Artificial Intelligence technique or subset based on the premise that computers may be given access to data as well as the ability to learn from it.</a:t>
            </a:r>
          </a:p>
          <a:p>
            <a:pPr marL="0" indent="0">
              <a:buNone/>
            </a:pPr>
            <a:endParaRPr lang="en-US" sz="2800" dirty="0"/>
          </a:p>
          <a:p>
            <a:pPr marL="0" indent="0">
              <a:buNone/>
            </a:pPr>
            <a:endParaRPr lang="en-US" sz="2800" dirty="0"/>
          </a:p>
          <a:p>
            <a:r>
              <a:rPr lang="en-US" sz="2800" dirty="0"/>
              <a:t>Machine learning is an application of artificial intelligence (AI) that allows systems to learn.</a:t>
            </a:r>
            <a:endParaRPr lang="en-IN" sz="2800" dirty="0"/>
          </a:p>
        </p:txBody>
      </p:sp>
      <p:sp>
        <p:nvSpPr>
          <p:cNvPr id="4" name="Slide Number Placeholder 3">
            <a:extLst>
              <a:ext uri="{FF2B5EF4-FFF2-40B4-BE49-F238E27FC236}">
                <a16:creationId xmlns:a16="http://schemas.microsoft.com/office/drawing/2014/main" id="{7E485636-C71E-48D7-A0C1-B2B882B9A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val="1910544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023D-DE5C-4ABA-AF2A-389476BE3D27}"/>
              </a:ext>
            </a:extLst>
          </p:cNvPr>
          <p:cNvSpPr>
            <a:spLocks noGrp="1"/>
          </p:cNvSpPr>
          <p:nvPr>
            <p:ph type="title"/>
          </p:nvPr>
        </p:nvSpPr>
        <p:spPr/>
        <p:txBody>
          <a:bodyPr>
            <a:normAutofit/>
          </a:bodyPr>
          <a:lstStyle/>
          <a:p>
            <a:r>
              <a:rPr lang="en-US" dirty="0"/>
              <a:t>Project Carried out</a:t>
            </a:r>
            <a:endParaRPr lang="en-IN" dirty="0"/>
          </a:p>
        </p:txBody>
      </p:sp>
      <p:sp>
        <p:nvSpPr>
          <p:cNvPr id="3" name="Text Placeholder 2">
            <a:extLst>
              <a:ext uri="{FF2B5EF4-FFF2-40B4-BE49-F238E27FC236}">
                <a16:creationId xmlns:a16="http://schemas.microsoft.com/office/drawing/2014/main" id="{DE56E2C8-ED60-4BC2-95D0-A4800006FA15}"/>
              </a:ext>
            </a:extLst>
          </p:cNvPr>
          <p:cNvSpPr>
            <a:spLocks noGrp="1"/>
          </p:cNvSpPr>
          <p:nvPr>
            <p:ph type="body" idx="1"/>
          </p:nvPr>
        </p:nvSpPr>
        <p:spPr/>
        <p:txBody>
          <a:bodyPr/>
          <a:lstStyle/>
          <a:p>
            <a:pPr marL="0" indent="0">
              <a:buNone/>
            </a:pPr>
            <a:endParaRPr lang="en-US" sz="2500" dirty="0"/>
          </a:p>
          <a:p>
            <a:r>
              <a:rPr lang="en-US" sz="2500" dirty="0"/>
              <a:t>Algorithms used</a:t>
            </a:r>
          </a:p>
          <a:p>
            <a:pPr lvl="2">
              <a:buFont typeface="Courier New" panose="02070309020205020404" pitchFamily="49" charset="0"/>
              <a:buChar char="o"/>
            </a:pPr>
            <a:r>
              <a:rPr lang="en-US" dirty="0"/>
              <a:t>Logistic Regression</a:t>
            </a:r>
          </a:p>
          <a:p>
            <a:pPr lvl="2">
              <a:buFont typeface="Courier New" panose="02070309020205020404" pitchFamily="49" charset="0"/>
              <a:buChar char="o"/>
            </a:pPr>
            <a:r>
              <a:rPr lang="en-US" dirty="0"/>
              <a:t>Support Vector Machine</a:t>
            </a:r>
          </a:p>
          <a:p>
            <a:pPr lvl="2">
              <a:buFont typeface="Courier New" panose="02070309020205020404" pitchFamily="49" charset="0"/>
              <a:buChar char="o"/>
            </a:pPr>
            <a:r>
              <a:rPr lang="en-US" dirty="0"/>
              <a:t>Decision Tree</a:t>
            </a:r>
          </a:p>
          <a:p>
            <a:pPr lvl="2">
              <a:buFont typeface="Courier New" panose="02070309020205020404" pitchFamily="49" charset="0"/>
              <a:buChar char="o"/>
            </a:pPr>
            <a:r>
              <a:rPr lang="en-US" dirty="0"/>
              <a:t>Random Forest</a:t>
            </a:r>
          </a:p>
          <a:p>
            <a:pPr lvl="2">
              <a:buFont typeface="Courier New" panose="02070309020205020404" pitchFamily="49" charset="0"/>
              <a:buChar char="o"/>
            </a:pPr>
            <a:r>
              <a:rPr lang="en-US" dirty="0"/>
              <a:t>AdaBoost</a:t>
            </a:r>
          </a:p>
          <a:p>
            <a:endParaRPr lang="en-US" sz="2500" dirty="0"/>
          </a:p>
          <a:p>
            <a:endParaRPr lang="en-US" sz="2500" dirty="0"/>
          </a:p>
          <a:p>
            <a:endParaRPr lang="en-US" sz="2500" u="sng" dirty="0"/>
          </a:p>
          <a:p>
            <a:endParaRPr lang="en-US" sz="2500" dirty="0"/>
          </a:p>
          <a:p>
            <a:endParaRPr lang="en-US" sz="2500" dirty="0"/>
          </a:p>
          <a:p>
            <a:endParaRPr lang="en-IN" sz="2500" dirty="0"/>
          </a:p>
          <a:p>
            <a:pPr marL="0" indent="0">
              <a:buNone/>
            </a:pPr>
            <a:endParaRPr lang="en-IN" sz="2500" dirty="0"/>
          </a:p>
          <a:p>
            <a:pPr marL="0" indent="0">
              <a:buNone/>
            </a:pPr>
            <a:endParaRPr lang="en-US" sz="2500" dirty="0"/>
          </a:p>
          <a:p>
            <a:pPr marL="0" indent="0">
              <a:buNone/>
            </a:pPr>
            <a:endParaRPr lang="en-IN" sz="2500"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045CEC92-3F76-4C84-B9D1-B5AD195D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50</a:t>
            </a:fld>
            <a:endParaRPr lang="en-US"/>
          </a:p>
        </p:txBody>
      </p:sp>
      <p:sp>
        <p:nvSpPr>
          <p:cNvPr id="5" name="Google Shape;91;p4">
            <a:extLst>
              <a:ext uri="{FF2B5EF4-FFF2-40B4-BE49-F238E27FC236}">
                <a16:creationId xmlns:a16="http://schemas.microsoft.com/office/drawing/2014/main" id="{DCD0F071-32F5-446C-8004-52EF0863EE72}"/>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6" name="Google Shape;169;p5">
            <a:extLst>
              <a:ext uri="{FF2B5EF4-FFF2-40B4-BE49-F238E27FC236}">
                <a16:creationId xmlns:a16="http://schemas.microsoft.com/office/drawing/2014/main" id="{222BA458-5E27-4D46-81ED-3FB8F3F17C44}"/>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F2B105-7529-48BE-ADD1-32A1ED554302}" type="datetime1">
              <a:rPr lang="en-US" smtClean="0">
                <a:solidFill>
                  <a:schemeClr val="tx1">
                    <a:lumMod val="65000"/>
                    <a:lumOff val="35000"/>
                  </a:schemeClr>
                </a:solidFill>
              </a:rPr>
              <a:t>7/26/2022</a:t>
            </a:fld>
            <a:endParaRPr dirty="0">
              <a:solidFill>
                <a:schemeClr val="tx1">
                  <a:lumMod val="65000"/>
                  <a:lumOff val="35000"/>
                </a:schemeClr>
              </a:solidFill>
            </a:endParaRPr>
          </a:p>
        </p:txBody>
      </p:sp>
    </p:spTree>
    <p:extLst>
      <p:ext uri="{BB962C8B-B14F-4D97-AF65-F5344CB8AC3E}">
        <p14:creationId xmlns:p14="http://schemas.microsoft.com/office/powerpoint/2010/main" val="509537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2E46-F423-46CD-A1C1-4C2E40F67E8C}"/>
              </a:ext>
            </a:extLst>
          </p:cNvPr>
          <p:cNvSpPr>
            <a:spLocks noGrp="1"/>
          </p:cNvSpPr>
          <p:nvPr>
            <p:ph type="title"/>
          </p:nvPr>
        </p:nvSpPr>
        <p:spPr/>
        <p:txBody>
          <a:bodyPr>
            <a:normAutofit/>
          </a:bodyPr>
          <a:lstStyle/>
          <a:p>
            <a:r>
              <a:rPr lang="en-US" dirty="0"/>
              <a:t>Results</a:t>
            </a:r>
            <a:endParaRPr lang="en-IN" dirty="0"/>
          </a:p>
        </p:txBody>
      </p:sp>
      <p:sp>
        <p:nvSpPr>
          <p:cNvPr id="3" name="Text Placeholder 2">
            <a:extLst>
              <a:ext uri="{FF2B5EF4-FFF2-40B4-BE49-F238E27FC236}">
                <a16:creationId xmlns:a16="http://schemas.microsoft.com/office/drawing/2014/main" id="{A8391CF7-48D8-4BDA-97AB-098938D912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CA55877-A7DD-45BE-99B3-3F911AD80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51</a:t>
            </a:fld>
            <a:endParaRPr lang="en-US"/>
          </a:p>
        </p:txBody>
      </p:sp>
      <p:sp>
        <p:nvSpPr>
          <p:cNvPr id="18" name="Google Shape;91;p4">
            <a:extLst>
              <a:ext uri="{FF2B5EF4-FFF2-40B4-BE49-F238E27FC236}">
                <a16:creationId xmlns:a16="http://schemas.microsoft.com/office/drawing/2014/main" id="{3F862699-1DFD-4D6E-9F06-1799D2AE354A}"/>
              </a:ext>
            </a:extLst>
          </p:cNvPr>
          <p:cNvSpPr txBox="1"/>
          <p:nvPr/>
        </p:nvSpPr>
        <p:spPr>
          <a:xfrm>
            <a:off x="4241920" y="6401160"/>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lumMod val="65000"/>
                    <a:lumOff val="35000"/>
                  </a:schemeClr>
                </a:solidFill>
                <a:latin typeface="Cambria"/>
                <a:ea typeface="Cambria"/>
                <a:cs typeface="Cambria"/>
                <a:sym typeface="Cambria"/>
              </a:rPr>
              <a:t>Department of ECE, SJEC, </a:t>
            </a:r>
            <a:r>
              <a:rPr lang="en-US" sz="1600" b="1" i="0" u="none" strike="noStrike" cap="none" dirty="0" err="1">
                <a:solidFill>
                  <a:schemeClr val="tx1">
                    <a:lumMod val="65000"/>
                    <a:lumOff val="35000"/>
                  </a:schemeClr>
                </a:solidFill>
                <a:latin typeface="Cambria"/>
                <a:ea typeface="Cambria"/>
                <a:cs typeface="Cambria"/>
                <a:sym typeface="Cambria"/>
              </a:rPr>
              <a:t>Vamanjoor</a:t>
            </a:r>
            <a:endParaRPr dirty="0">
              <a:solidFill>
                <a:schemeClr val="tx1">
                  <a:lumMod val="65000"/>
                  <a:lumOff val="35000"/>
                </a:schemeClr>
              </a:solidFill>
            </a:endParaRPr>
          </a:p>
        </p:txBody>
      </p:sp>
      <p:sp>
        <p:nvSpPr>
          <p:cNvPr id="19" name="Google Shape;169;p5">
            <a:extLst>
              <a:ext uri="{FF2B5EF4-FFF2-40B4-BE49-F238E27FC236}">
                <a16:creationId xmlns:a16="http://schemas.microsoft.com/office/drawing/2014/main" id="{612C1C8E-ABA0-4D94-BDE9-C384BFD0729A}"/>
              </a:ext>
            </a:extLst>
          </p:cNvPr>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2998FC0-729D-484D-9660-6F85801D028C}" type="datetime1">
              <a:rPr lang="en-US" smtClean="0">
                <a:solidFill>
                  <a:schemeClr val="tx1">
                    <a:lumMod val="65000"/>
                    <a:lumOff val="35000"/>
                  </a:schemeClr>
                </a:solidFill>
              </a:rPr>
              <a:t>7/26/2022</a:t>
            </a:fld>
            <a:endParaRPr dirty="0">
              <a:solidFill>
                <a:schemeClr val="tx1">
                  <a:lumMod val="65000"/>
                  <a:lumOff val="35000"/>
                </a:schemeClr>
              </a:solidFill>
            </a:endParaRPr>
          </a:p>
        </p:txBody>
      </p:sp>
      <p:graphicFrame>
        <p:nvGraphicFramePr>
          <p:cNvPr id="5" name="Table 4"/>
          <p:cNvGraphicFramePr>
            <a:graphicFrameLocks noGrp="1"/>
          </p:cNvGraphicFramePr>
          <p:nvPr>
            <p:extLst/>
          </p:nvPr>
        </p:nvGraphicFramePr>
        <p:xfrm>
          <a:off x="1244210" y="1373187"/>
          <a:ext cx="10080282" cy="4468524"/>
        </p:xfrm>
        <a:graphic>
          <a:graphicData uri="http://schemas.openxmlformats.org/drawingml/2006/table">
            <a:tbl>
              <a:tblPr firstRow="1" bandRow="1">
                <a:tableStyleId>{3B4B98B0-60AC-42C2-AFA5-B58CD77FA1E5}</a:tableStyleId>
              </a:tblPr>
              <a:tblGrid>
                <a:gridCol w="487598">
                  <a:extLst>
                    <a:ext uri="{9D8B030D-6E8A-4147-A177-3AD203B41FA5}">
                      <a16:colId xmlns:a16="http://schemas.microsoft.com/office/drawing/2014/main" val="520955167"/>
                    </a:ext>
                  </a:extLst>
                </a:gridCol>
                <a:gridCol w="2398171">
                  <a:extLst>
                    <a:ext uri="{9D8B030D-6E8A-4147-A177-3AD203B41FA5}">
                      <a16:colId xmlns:a16="http://schemas.microsoft.com/office/drawing/2014/main" val="1569486129"/>
                    </a:ext>
                  </a:extLst>
                </a:gridCol>
                <a:gridCol w="2398171">
                  <a:extLst>
                    <a:ext uri="{9D8B030D-6E8A-4147-A177-3AD203B41FA5}">
                      <a16:colId xmlns:a16="http://schemas.microsoft.com/office/drawing/2014/main" val="3019119040"/>
                    </a:ext>
                  </a:extLst>
                </a:gridCol>
                <a:gridCol w="2398171">
                  <a:extLst>
                    <a:ext uri="{9D8B030D-6E8A-4147-A177-3AD203B41FA5}">
                      <a16:colId xmlns:a16="http://schemas.microsoft.com/office/drawing/2014/main" val="467419106"/>
                    </a:ext>
                  </a:extLst>
                </a:gridCol>
                <a:gridCol w="2398171">
                  <a:extLst>
                    <a:ext uri="{9D8B030D-6E8A-4147-A177-3AD203B41FA5}">
                      <a16:colId xmlns:a16="http://schemas.microsoft.com/office/drawing/2014/main" val="1469573933"/>
                    </a:ext>
                  </a:extLst>
                </a:gridCol>
              </a:tblGrid>
              <a:tr h="499544">
                <a:tc>
                  <a:txBody>
                    <a:bodyPr/>
                    <a:lstStyle/>
                    <a:p>
                      <a:endParaRPr lang="en-IN" sz="1600" dirty="0"/>
                    </a:p>
                  </a:txBody>
                  <a:tcPr/>
                </a:tc>
                <a:tc>
                  <a:txBody>
                    <a:bodyPr/>
                    <a:lstStyle/>
                    <a:p>
                      <a:r>
                        <a:rPr lang="en-US" sz="1600" dirty="0"/>
                        <a:t>Model</a:t>
                      </a:r>
                      <a:endParaRPr lang="en-IN" sz="1600" dirty="0"/>
                    </a:p>
                  </a:txBody>
                  <a:tcPr/>
                </a:tc>
                <a:tc>
                  <a:txBody>
                    <a:bodyPr/>
                    <a:lstStyle/>
                    <a:p>
                      <a:r>
                        <a:rPr lang="en-US" sz="1600" dirty="0"/>
                        <a:t>Accuracy</a:t>
                      </a:r>
                      <a:endParaRPr lang="en-IN" sz="1600" dirty="0"/>
                    </a:p>
                  </a:txBody>
                  <a:tcPr/>
                </a:tc>
                <a:tc>
                  <a:txBody>
                    <a:bodyPr/>
                    <a:lstStyle/>
                    <a:p>
                      <a:r>
                        <a:rPr lang="en-US" sz="1600" dirty="0"/>
                        <a:t>Recall</a:t>
                      </a:r>
                      <a:endParaRPr lang="en-IN" sz="1600" dirty="0"/>
                    </a:p>
                  </a:txBody>
                  <a:tcPr/>
                </a:tc>
                <a:tc>
                  <a:txBody>
                    <a:bodyPr/>
                    <a:lstStyle/>
                    <a:p>
                      <a:r>
                        <a:rPr lang="en-US" sz="1600" dirty="0"/>
                        <a:t>AUC</a:t>
                      </a:r>
                      <a:endParaRPr lang="en-IN" sz="1600" dirty="0"/>
                    </a:p>
                  </a:txBody>
                  <a:tcPr/>
                </a:tc>
                <a:extLst>
                  <a:ext uri="{0D108BD9-81ED-4DB2-BD59-A6C34878D82A}">
                    <a16:rowId xmlns:a16="http://schemas.microsoft.com/office/drawing/2014/main" val="2036263523"/>
                  </a:ext>
                </a:extLst>
              </a:tr>
              <a:tr h="985402">
                <a:tc>
                  <a:txBody>
                    <a:bodyPr/>
                    <a:lstStyle/>
                    <a:p>
                      <a:r>
                        <a:rPr lang="en-US" sz="1600" dirty="0"/>
                        <a:t>0</a:t>
                      </a:r>
                    </a:p>
                  </a:txBody>
                  <a:tcPr/>
                </a:tc>
                <a:tc>
                  <a:txBody>
                    <a:bodyPr/>
                    <a:lstStyle/>
                    <a:p>
                      <a:r>
                        <a:rPr lang="en-US" sz="1600" dirty="0"/>
                        <a:t>Logistic Regression(w/ imputation)</a:t>
                      </a:r>
                      <a:endParaRPr lang="en-IN" sz="1600" dirty="0"/>
                    </a:p>
                  </a:txBody>
                  <a:tcPr/>
                </a:tc>
                <a:tc>
                  <a:txBody>
                    <a:bodyPr/>
                    <a:lstStyle/>
                    <a:p>
                      <a:r>
                        <a:rPr lang="en-US" sz="1600" dirty="0"/>
                        <a:t>0.789474</a:t>
                      </a:r>
                      <a:endParaRPr lang="en-IN" sz="1600" dirty="0"/>
                    </a:p>
                  </a:txBody>
                  <a:tcPr/>
                </a:tc>
                <a:tc>
                  <a:txBody>
                    <a:bodyPr/>
                    <a:lstStyle/>
                    <a:p>
                      <a:r>
                        <a:rPr lang="en-US" sz="1600" dirty="0"/>
                        <a:t>0.75</a:t>
                      </a:r>
                      <a:endParaRPr lang="en-IN" sz="1600" dirty="0"/>
                    </a:p>
                  </a:txBody>
                  <a:tcPr/>
                </a:tc>
                <a:tc>
                  <a:txBody>
                    <a:bodyPr/>
                    <a:lstStyle/>
                    <a:p>
                      <a:r>
                        <a:rPr lang="en-US" sz="1600" dirty="0"/>
                        <a:t>0.791667</a:t>
                      </a:r>
                      <a:endParaRPr lang="en-IN" sz="1600" dirty="0"/>
                    </a:p>
                  </a:txBody>
                  <a:tcPr/>
                </a:tc>
                <a:extLst>
                  <a:ext uri="{0D108BD9-81ED-4DB2-BD59-A6C34878D82A}">
                    <a16:rowId xmlns:a16="http://schemas.microsoft.com/office/drawing/2014/main" val="3459461365"/>
                  </a:ext>
                </a:extLst>
              </a:tr>
              <a:tr h="985402">
                <a:tc>
                  <a:txBody>
                    <a:bodyPr/>
                    <a:lstStyle/>
                    <a:p>
                      <a:r>
                        <a:rPr lang="en-US" sz="1600" dirty="0"/>
                        <a:t>1</a:t>
                      </a:r>
                      <a:endParaRPr lang="en-IN" sz="1600" dirty="0"/>
                    </a:p>
                  </a:txBody>
                  <a:tcPr/>
                </a:tc>
                <a:tc>
                  <a:txBody>
                    <a:bodyPr/>
                    <a:lstStyle/>
                    <a:p>
                      <a:r>
                        <a:rPr lang="en-US" sz="1600" dirty="0"/>
                        <a:t>Logistic</a:t>
                      </a:r>
                      <a:r>
                        <a:rPr lang="en-US" sz="1600" baseline="0" dirty="0"/>
                        <a:t> Regression (w/ </a:t>
                      </a:r>
                      <a:r>
                        <a:rPr lang="en-US" sz="1600" baseline="0" dirty="0" err="1"/>
                        <a:t>dropna</a:t>
                      </a:r>
                      <a:r>
                        <a:rPr lang="en-US" sz="1600" baseline="0" dirty="0"/>
                        <a:t>)</a:t>
                      </a:r>
                      <a:endParaRPr lang="en-IN" sz="1600" dirty="0"/>
                    </a:p>
                  </a:txBody>
                  <a:tcPr/>
                </a:tc>
                <a:tc>
                  <a:txBody>
                    <a:bodyPr/>
                    <a:lstStyle/>
                    <a:p>
                      <a:r>
                        <a:rPr lang="en-US" sz="1600" dirty="0"/>
                        <a:t>0.750000</a:t>
                      </a:r>
                      <a:endParaRPr lang="en-IN" sz="1600" dirty="0"/>
                    </a:p>
                  </a:txBody>
                  <a:tcPr/>
                </a:tc>
                <a:tc>
                  <a:txBody>
                    <a:bodyPr/>
                    <a:lstStyle/>
                    <a:p>
                      <a:r>
                        <a:rPr lang="en-US" sz="1600" dirty="0"/>
                        <a:t>0.70</a:t>
                      </a:r>
                      <a:endParaRPr lang="en-IN" sz="1600" dirty="0"/>
                    </a:p>
                  </a:txBody>
                  <a:tcPr/>
                </a:tc>
                <a:tc>
                  <a:txBody>
                    <a:bodyPr/>
                    <a:lstStyle/>
                    <a:p>
                      <a:r>
                        <a:rPr lang="en-US" sz="1600" dirty="0"/>
                        <a:t>0.700000</a:t>
                      </a:r>
                      <a:endParaRPr lang="en-IN" sz="1600" dirty="0"/>
                    </a:p>
                  </a:txBody>
                  <a:tcPr/>
                </a:tc>
                <a:extLst>
                  <a:ext uri="{0D108BD9-81ED-4DB2-BD59-A6C34878D82A}">
                    <a16:rowId xmlns:a16="http://schemas.microsoft.com/office/drawing/2014/main" val="651404357"/>
                  </a:ext>
                </a:extLst>
              </a:tr>
              <a:tr h="499544">
                <a:tc>
                  <a:txBody>
                    <a:bodyPr/>
                    <a:lstStyle/>
                    <a:p>
                      <a:r>
                        <a:rPr lang="en-US" sz="1600" dirty="0"/>
                        <a:t>2</a:t>
                      </a:r>
                      <a:endParaRPr lang="en-IN" sz="1600" dirty="0"/>
                    </a:p>
                  </a:txBody>
                  <a:tcPr/>
                </a:tc>
                <a:tc>
                  <a:txBody>
                    <a:bodyPr/>
                    <a:lstStyle/>
                    <a:p>
                      <a:r>
                        <a:rPr lang="en-US" sz="1600" dirty="0"/>
                        <a:t>SVM</a:t>
                      </a:r>
                      <a:endParaRPr lang="en-IN" sz="1600" dirty="0"/>
                    </a:p>
                  </a:txBody>
                  <a:tcPr/>
                </a:tc>
                <a:tc>
                  <a:txBody>
                    <a:bodyPr/>
                    <a:lstStyle/>
                    <a:p>
                      <a:r>
                        <a:rPr lang="en-US" sz="1600" dirty="0"/>
                        <a:t>0.815789</a:t>
                      </a:r>
                      <a:endParaRPr lang="en-IN" sz="1600" dirty="0"/>
                    </a:p>
                  </a:txBody>
                  <a:tcPr/>
                </a:tc>
                <a:tc>
                  <a:txBody>
                    <a:bodyPr/>
                    <a:lstStyle/>
                    <a:p>
                      <a:r>
                        <a:rPr lang="en-US" sz="1600" dirty="0"/>
                        <a:t>0.70</a:t>
                      </a:r>
                      <a:endParaRPr lang="en-IN" sz="1600" dirty="0"/>
                    </a:p>
                  </a:txBody>
                  <a:tcPr/>
                </a:tc>
                <a:tc>
                  <a:txBody>
                    <a:bodyPr/>
                    <a:lstStyle/>
                    <a:p>
                      <a:r>
                        <a:rPr lang="en-US" sz="1600" dirty="0"/>
                        <a:t>0.822222</a:t>
                      </a:r>
                      <a:endParaRPr lang="en-IN" sz="1600" dirty="0"/>
                    </a:p>
                  </a:txBody>
                  <a:tcPr/>
                </a:tc>
                <a:extLst>
                  <a:ext uri="{0D108BD9-81ED-4DB2-BD59-A6C34878D82A}">
                    <a16:rowId xmlns:a16="http://schemas.microsoft.com/office/drawing/2014/main" val="1039276190"/>
                  </a:ext>
                </a:extLst>
              </a:tr>
              <a:tr h="499544">
                <a:tc>
                  <a:txBody>
                    <a:bodyPr/>
                    <a:lstStyle/>
                    <a:p>
                      <a:r>
                        <a:rPr lang="en-US" sz="1600" dirty="0"/>
                        <a:t>3</a:t>
                      </a:r>
                      <a:endParaRPr lang="en-IN" sz="1600" dirty="0"/>
                    </a:p>
                  </a:txBody>
                  <a:tcPr/>
                </a:tc>
                <a:tc>
                  <a:txBody>
                    <a:bodyPr/>
                    <a:lstStyle/>
                    <a:p>
                      <a:r>
                        <a:rPr lang="en-US" sz="1600" dirty="0"/>
                        <a:t>Decision</a:t>
                      </a:r>
                      <a:r>
                        <a:rPr lang="en-US" sz="1600" baseline="0" dirty="0"/>
                        <a:t> Tree</a:t>
                      </a:r>
                      <a:endParaRPr lang="en-IN" sz="1600" dirty="0"/>
                    </a:p>
                  </a:txBody>
                  <a:tcPr/>
                </a:tc>
                <a:tc>
                  <a:txBody>
                    <a:bodyPr/>
                    <a:lstStyle/>
                    <a:p>
                      <a:r>
                        <a:rPr lang="en-US" sz="1600" dirty="0"/>
                        <a:t>0.815789</a:t>
                      </a:r>
                      <a:endParaRPr lang="en-IN" sz="1600" dirty="0"/>
                    </a:p>
                  </a:txBody>
                  <a:tcPr/>
                </a:tc>
                <a:tc>
                  <a:txBody>
                    <a:bodyPr/>
                    <a:lstStyle/>
                    <a:p>
                      <a:r>
                        <a:rPr lang="en-US" sz="1600" dirty="0"/>
                        <a:t>0.65</a:t>
                      </a:r>
                      <a:endParaRPr lang="en-IN" sz="1600" dirty="0"/>
                    </a:p>
                  </a:txBody>
                  <a:tcPr/>
                </a:tc>
                <a:tc>
                  <a:txBody>
                    <a:bodyPr/>
                    <a:lstStyle/>
                    <a:p>
                      <a:r>
                        <a:rPr lang="en-US" sz="1600" dirty="0"/>
                        <a:t>0.825000</a:t>
                      </a:r>
                      <a:endParaRPr lang="en-IN" sz="1600" dirty="0"/>
                    </a:p>
                  </a:txBody>
                  <a:tcPr/>
                </a:tc>
                <a:extLst>
                  <a:ext uri="{0D108BD9-81ED-4DB2-BD59-A6C34878D82A}">
                    <a16:rowId xmlns:a16="http://schemas.microsoft.com/office/drawing/2014/main" val="3932193511"/>
                  </a:ext>
                </a:extLst>
              </a:tr>
              <a:tr h="499544">
                <a:tc>
                  <a:txBody>
                    <a:bodyPr/>
                    <a:lstStyle/>
                    <a:p>
                      <a:r>
                        <a:rPr lang="en-US" sz="1600" dirty="0"/>
                        <a:t>4</a:t>
                      </a:r>
                      <a:endParaRPr lang="en-IN" sz="1600" dirty="0"/>
                    </a:p>
                  </a:txBody>
                  <a:tcPr/>
                </a:tc>
                <a:tc>
                  <a:txBody>
                    <a:bodyPr/>
                    <a:lstStyle/>
                    <a:p>
                      <a:r>
                        <a:rPr lang="en-US" sz="1600" dirty="0"/>
                        <a:t>Random</a:t>
                      </a:r>
                      <a:r>
                        <a:rPr lang="en-US" sz="1600" baseline="0" dirty="0"/>
                        <a:t> Forest</a:t>
                      </a:r>
                      <a:endParaRPr lang="en-IN" sz="1600" dirty="0"/>
                    </a:p>
                  </a:txBody>
                  <a:tcPr/>
                </a:tc>
                <a:tc>
                  <a:txBody>
                    <a:bodyPr/>
                    <a:lstStyle/>
                    <a:p>
                      <a:r>
                        <a:rPr lang="en-US" sz="1600" dirty="0"/>
                        <a:t>0.842105</a:t>
                      </a:r>
                      <a:endParaRPr lang="en-IN" sz="1600" dirty="0"/>
                    </a:p>
                  </a:txBody>
                  <a:tcPr/>
                </a:tc>
                <a:tc>
                  <a:txBody>
                    <a:bodyPr/>
                    <a:lstStyle/>
                    <a:p>
                      <a:r>
                        <a:rPr lang="en-US" sz="1600" dirty="0"/>
                        <a:t>0.80</a:t>
                      </a:r>
                      <a:endParaRPr lang="en-IN" sz="1600" dirty="0"/>
                    </a:p>
                  </a:txBody>
                  <a:tcPr/>
                </a:tc>
                <a:tc>
                  <a:txBody>
                    <a:bodyPr/>
                    <a:lstStyle/>
                    <a:p>
                      <a:r>
                        <a:rPr lang="en-US" sz="1600" dirty="0"/>
                        <a:t>0.84444</a:t>
                      </a:r>
                      <a:endParaRPr lang="en-IN" sz="1600" dirty="0"/>
                    </a:p>
                  </a:txBody>
                  <a:tcPr/>
                </a:tc>
                <a:extLst>
                  <a:ext uri="{0D108BD9-81ED-4DB2-BD59-A6C34878D82A}">
                    <a16:rowId xmlns:a16="http://schemas.microsoft.com/office/drawing/2014/main" val="1551814032"/>
                  </a:ext>
                </a:extLst>
              </a:tr>
              <a:tr h="499544">
                <a:tc>
                  <a:txBody>
                    <a:bodyPr/>
                    <a:lstStyle/>
                    <a:p>
                      <a:r>
                        <a:rPr lang="en-US" sz="1600" dirty="0"/>
                        <a:t>5</a:t>
                      </a:r>
                      <a:endParaRPr lang="en-IN" sz="1600" dirty="0"/>
                    </a:p>
                  </a:txBody>
                  <a:tcPr/>
                </a:tc>
                <a:tc>
                  <a:txBody>
                    <a:bodyPr/>
                    <a:lstStyle/>
                    <a:p>
                      <a:r>
                        <a:rPr lang="en-US" sz="1600" dirty="0" err="1"/>
                        <a:t>AdaBoost</a:t>
                      </a:r>
                      <a:endParaRPr lang="en-IN" sz="1600" dirty="0"/>
                    </a:p>
                  </a:txBody>
                  <a:tcPr/>
                </a:tc>
                <a:tc>
                  <a:txBody>
                    <a:bodyPr/>
                    <a:lstStyle/>
                    <a:p>
                      <a:r>
                        <a:rPr lang="en-US" sz="1600" dirty="0"/>
                        <a:t>0.842105</a:t>
                      </a:r>
                      <a:endParaRPr lang="en-IN" sz="1600" dirty="0"/>
                    </a:p>
                  </a:txBody>
                  <a:tcPr/>
                </a:tc>
                <a:tc>
                  <a:txBody>
                    <a:bodyPr/>
                    <a:lstStyle/>
                    <a:p>
                      <a:r>
                        <a:rPr lang="en-US" sz="1600" dirty="0"/>
                        <a:t>0.65</a:t>
                      </a:r>
                      <a:endParaRPr lang="en-IN" sz="1600" dirty="0"/>
                    </a:p>
                  </a:txBody>
                  <a:tcPr/>
                </a:tc>
                <a:tc>
                  <a:txBody>
                    <a:bodyPr/>
                    <a:lstStyle/>
                    <a:p>
                      <a:r>
                        <a:rPr lang="en-US" sz="1600" dirty="0"/>
                        <a:t>0.825000</a:t>
                      </a:r>
                      <a:endParaRPr lang="en-IN" sz="1600" dirty="0"/>
                    </a:p>
                  </a:txBody>
                  <a:tcPr/>
                </a:tc>
                <a:extLst>
                  <a:ext uri="{0D108BD9-81ED-4DB2-BD59-A6C34878D82A}">
                    <a16:rowId xmlns:a16="http://schemas.microsoft.com/office/drawing/2014/main" val="828660658"/>
                  </a:ext>
                </a:extLst>
              </a:tr>
            </a:tbl>
          </a:graphicData>
        </a:graphic>
      </p:graphicFrame>
    </p:spTree>
    <p:extLst>
      <p:ext uri="{BB962C8B-B14F-4D97-AF65-F5344CB8AC3E}">
        <p14:creationId xmlns:p14="http://schemas.microsoft.com/office/powerpoint/2010/main" val="25690963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a:t>
            </a:r>
            <a:r>
              <a:rPr lang="en-IN"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r>
              <a:rPr lang="en-IN" sz="3600" dirty="0" err="1">
                <a:solidFill>
                  <a:srgbClr val="FF0000"/>
                </a:solidFill>
                <a:latin typeface="Arial Black" panose="020B0A04020102020204"/>
                <a:ea typeface="Arial Black" panose="020B0A04020102020204"/>
                <a:cs typeface="Arial Black" panose="020B0A04020102020204"/>
                <a:sym typeface="Arial Black" panose="020B0A04020102020204"/>
              </a:rPr>
              <a:t>S</a:t>
            </a:r>
            <a:r>
              <a:rPr lang="en-IN"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hreyas</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 /2022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52</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a:bodyPr>
          <a:lstStyle/>
          <a:p>
            <a:pPr algn="just"/>
            <a:r>
              <a:rPr lang="en-IN" dirty="0">
                <a:latin typeface="Cambria" panose="02040503050406030204" pitchFamily="18" charset="0"/>
                <a:ea typeface="Cambria" panose="02040503050406030204" pitchFamily="18" charset="0"/>
              </a:rPr>
              <a:t>The project is “</a:t>
            </a:r>
            <a:r>
              <a:rPr lang="en-US" dirty="0">
                <a:effectLst/>
                <a:latin typeface="Cambria" panose="02040503050406030204" pitchFamily="18" charset="0"/>
                <a:ea typeface="Cambria" panose="02040503050406030204" pitchFamily="18" charset="0"/>
              </a:rPr>
              <a:t>Life Expectancy Prediction</a:t>
            </a:r>
            <a:r>
              <a:rPr lang="en-IN" dirty="0">
                <a:latin typeface="Cambria" panose="02040503050406030204" pitchFamily="18" charset="0"/>
                <a:ea typeface="Cambria" panose="02040503050406030204" pitchFamily="18" charset="0"/>
              </a:rPr>
              <a:t>”.</a:t>
            </a:r>
          </a:p>
          <a:p>
            <a:pPr marL="0" indent="0" algn="just">
              <a:buNone/>
            </a:pPr>
            <a:endParaRPr lang="en-IN" sz="900" dirty="0">
              <a:latin typeface="Cambria" panose="02040503050406030204" pitchFamily="18" charset="0"/>
              <a:ea typeface="Cambria" panose="02040503050406030204" pitchFamily="18" charset="0"/>
            </a:endParaRPr>
          </a:p>
          <a:p>
            <a:pPr algn="just"/>
            <a:r>
              <a:rPr lang="en-US" i="0" dirty="0">
                <a:effectLst/>
                <a:latin typeface="Cambria" panose="02040503050406030204" pitchFamily="18" charset="0"/>
                <a:ea typeface="Cambria" panose="02040503050406030204" pitchFamily="18" charset="0"/>
              </a:rPr>
              <a:t>The term “life expectancy” refers to the number of years a person can expect to live. </a:t>
            </a:r>
          </a:p>
          <a:p>
            <a:pPr marL="0" indent="0" algn="just">
              <a:buNone/>
            </a:pPr>
            <a:endParaRPr lang="en-US" sz="900" i="0" dirty="0">
              <a:effectLst/>
              <a:latin typeface="Cambria" panose="02040503050406030204" pitchFamily="18" charset="0"/>
              <a:ea typeface="Cambria" panose="02040503050406030204" pitchFamily="18" charset="0"/>
            </a:endParaRPr>
          </a:p>
          <a:p>
            <a:pPr algn="just"/>
            <a:r>
              <a:rPr lang="en-US" i="0" dirty="0">
                <a:effectLst/>
                <a:latin typeface="Cambria" panose="02040503050406030204" pitchFamily="18" charset="0"/>
                <a:ea typeface="Cambria" panose="02040503050406030204" pitchFamily="18" charset="0"/>
              </a:rPr>
              <a:t>By definition, life expectancy is based on an estimate of the average age that members of a particular population group will be, when they die</a:t>
            </a:r>
            <a:r>
              <a:rPr lang="en-US" dirty="0">
                <a:latin typeface="Cambria" panose="02040503050406030204" pitchFamily="18" charset="0"/>
                <a:ea typeface="Cambria" panose="02040503050406030204" pitchFamily="18" charset="0"/>
              </a:rPr>
              <a:t>. </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019036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29/12/2021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53</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pPr algn="just"/>
            <a:r>
              <a:rPr lang="en-IN" sz="3200" dirty="0">
                <a:latin typeface="Cambria" panose="02040503050406030204" pitchFamily="18" charset="0"/>
                <a:ea typeface="Cambria" panose="02040503050406030204" pitchFamily="18" charset="0"/>
              </a:rPr>
              <a:t>The goal here is to build a model which is able to predict the life expectancy in a particular country.</a:t>
            </a:r>
          </a:p>
          <a:p>
            <a:pPr marL="0" indent="0" algn="just">
              <a:buNone/>
            </a:pPr>
            <a:endParaRPr lang="en-IN" sz="900" dirty="0"/>
          </a:p>
          <a:p>
            <a:pPr algn="just"/>
            <a:r>
              <a:rPr lang="en-US" sz="3200" i="0" dirty="0">
                <a:effectLst/>
                <a:latin typeface="Cambria" panose="02040503050406030204" pitchFamily="18" charset="0"/>
                <a:ea typeface="Cambria" panose="02040503050406030204" pitchFamily="18" charset="0"/>
              </a:rPr>
              <a:t>The dataset related to life expectancy, health factors for 193 countries has been collected from the WHO data repository website and its corresponding economic data was collected from United Nation website.</a:t>
            </a:r>
          </a:p>
          <a:p>
            <a:pPr marL="0" indent="0" algn="just">
              <a:buNone/>
            </a:pPr>
            <a:endParaRPr lang="en-IN" sz="900" dirty="0">
              <a:latin typeface="Cambria" panose="02040503050406030204" pitchFamily="18" charset="0"/>
              <a:ea typeface="Cambria" panose="02040503050406030204" pitchFamily="18" charset="0"/>
            </a:endParaRPr>
          </a:p>
          <a:p>
            <a:pPr algn="just"/>
            <a:r>
              <a:rPr lang="en-IN" sz="3300" dirty="0"/>
              <a:t>Google </a:t>
            </a:r>
            <a:r>
              <a:rPr lang="en-IN" sz="3300" dirty="0" err="1"/>
              <a:t>Colab</a:t>
            </a:r>
            <a:r>
              <a:rPr lang="en-IN" sz="3300" dirty="0"/>
              <a:t> notebook was used to build the project.</a:t>
            </a:r>
          </a:p>
          <a:p>
            <a:pPr marL="0" indent="0">
              <a:buNone/>
            </a:pPr>
            <a:endParaRPr lang="en-IN" dirty="0"/>
          </a:p>
        </p:txBody>
      </p:sp>
    </p:spTree>
    <p:extLst>
      <p:ext uri="{BB962C8B-B14F-4D97-AF65-F5344CB8AC3E}">
        <p14:creationId xmlns:p14="http://schemas.microsoft.com/office/powerpoint/2010/main" val="1037665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54</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2" name="Picture 1"/>
          <p:cNvPicPr>
            <a:picLocks noChangeAspect="1"/>
          </p:cNvPicPr>
          <p:nvPr/>
        </p:nvPicPr>
        <p:blipFill>
          <a:blip r:embed="rId3"/>
          <a:srcRect/>
          <a:stretch/>
        </p:blipFill>
        <p:spPr>
          <a:xfrm>
            <a:off x="1027416" y="2234155"/>
            <a:ext cx="4887954" cy="3242136"/>
          </a:xfrm>
          <a:prstGeom prst="rect">
            <a:avLst/>
          </a:prstGeom>
        </p:spPr>
      </p:pic>
      <p:pic>
        <p:nvPicPr>
          <p:cNvPr id="5" name="Picture 4"/>
          <p:cNvPicPr>
            <a:picLocks noChangeAspect="1"/>
          </p:cNvPicPr>
          <p:nvPr/>
        </p:nvPicPr>
        <p:blipFill>
          <a:blip r:embed="rId4"/>
          <a:srcRect/>
          <a:stretch/>
        </p:blipFill>
        <p:spPr>
          <a:xfrm>
            <a:off x="6656775" y="2165361"/>
            <a:ext cx="4587708" cy="3278619"/>
          </a:xfrm>
          <a:prstGeom prst="rect">
            <a:avLst/>
          </a:prstGeom>
        </p:spPr>
      </p:pic>
      <p:sp>
        <p:nvSpPr>
          <p:cNvPr id="3" name="TextBox 2">
            <a:extLst>
              <a:ext uri="{FF2B5EF4-FFF2-40B4-BE49-F238E27FC236}">
                <a16:creationId xmlns:a16="http://schemas.microsoft.com/office/drawing/2014/main" id="{AFA9E2CB-8B00-8F45-1F07-D3D4B86248E5}"/>
              </a:ext>
            </a:extLst>
          </p:cNvPr>
          <p:cNvSpPr txBox="1"/>
          <p:nvPr/>
        </p:nvSpPr>
        <p:spPr>
          <a:xfrm>
            <a:off x="6935056" y="5476291"/>
            <a:ext cx="4309427" cy="307777"/>
          </a:xfrm>
          <a:prstGeom prst="rect">
            <a:avLst/>
          </a:prstGeom>
          <a:noFill/>
        </p:spPr>
        <p:txBody>
          <a:bodyPr wrap="square" rtlCol="0">
            <a:spAutoFit/>
          </a:bodyPr>
          <a:lstStyle/>
          <a:p>
            <a:pPr algn="ctr"/>
            <a:r>
              <a:rPr lang="en-US" b="1" dirty="0">
                <a:solidFill>
                  <a:srgbClr val="3B23EF"/>
                </a:solidFill>
                <a:latin typeface="Cambria" panose="02040503050406030204" pitchFamily="18" charset="0"/>
                <a:ea typeface="Cambria" panose="02040503050406030204" pitchFamily="18" charset="0"/>
              </a:rPr>
              <a:t>Histogram plot of predicted and actual result</a:t>
            </a:r>
            <a:endParaRPr lang="en-IN" b="1" dirty="0">
              <a:solidFill>
                <a:srgbClr val="3B23EF"/>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6D82852E-75B9-D002-65EA-AA880185EE7F}"/>
              </a:ext>
            </a:extLst>
          </p:cNvPr>
          <p:cNvSpPr txBox="1"/>
          <p:nvPr/>
        </p:nvSpPr>
        <p:spPr>
          <a:xfrm>
            <a:off x="1428108" y="5476291"/>
            <a:ext cx="4487262" cy="523220"/>
          </a:xfrm>
          <a:prstGeom prst="rect">
            <a:avLst/>
          </a:prstGeom>
          <a:noFill/>
        </p:spPr>
        <p:txBody>
          <a:bodyPr wrap="square" rtlCol="0">
            <a:spAutoFit/>
          </a:bodyPr>
          <a:lstStyle/>
          <a:p>
            <a:pPr algn="ctr"/>
            <a:r>
              <a:rPr lang="en-US" b="1" dirty="0">
                <a:solidFill>
                  <a:srgbClr val="3B23EF"/>
                </a:solidFill>
                <a:latin typeface="Cambria" panose="02040503050406030204" pitchFamily="18" charset="0"/>
                <a:ea typeface="Cambria" panose="02040503050406030204" pitchFamily="18" charset="0"/>
              </a:rPr>
              <a:t>Graphical EDA between developing and developed countries</a:t>
            </a:r>
            <a:endParaRPr lang="en-IN" b="1" dirty="0">
              <a:solidFill>
                <a:srgbClr val="3B23E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4497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55</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3" name="Picture 2"/>
          <p:cNvPicPr>
            <a:picLocks noChangeAspect="1"/>
          </p:cNvPicPr>
          <p:nvPr/>
        </p:nvPicPr>
        <p:blipFill>
          <a:blip r:embed="rId3"/>
          <a:srcRect/>
          <a:stretch/>
        </p:blipFill>
        <p:spPr>
          <a:xfrm>
            <a:off x="1368669" y="2234154"/>
            <a:ext cx="3878916" cy="2985117"/>
          </a:xfrm>
          <a:prstGeom prst="rect">
            <a:avLst/>
          </a:prstGeom>
        </p:spPr>
      </p:pic>
      <p:pic>
        <p:nvPicPr>
          <p:cNvPr id="4" name="Picture 3">
            <a:extLst>
              <a:ext uri="{FF2B5EF4-FFF2-40B4-BE49-F238E27FC236}">
                <a16:creationId xmlns:a16="http://schemas.microsoft.com/office/drawing/2014/main" id="{B26B18A3-0C3B-467A-0159-AD280A4A275F}"/>
              </a:ext>
            </a:extLst>
          </p:cNvPr>
          <p:cNvPicPr>
            <a:picLocks noChangeAspect="1"/>
          </p:cNvPicPr>
          <p:nvPr/>
        </p:nvPicPr>
        <p:blipFill>
          <a:blip r:embed="rId4"/>
          <a:stretch>
            <a:fillRect/>
          </a:stretch>
        </p:blipFill>
        <p:spPr>
          <a:xfrm>
            <a:off x="6800855" y="2234154"/>
            <a:ext cx="4186285" cy="2830014"/>
          </a:xfrm>
          <a:prstGeom prst="rect">
            <a:avLst/>
          </a:prstGeom>
        </p:spPr>
      </p:pic>
      <p:sp>
        <p:nvSpPr>
          <p:cNvPr id="5" name="TextBox 4">
            <a:extLst>
              <a:ext uri="{FF2B5EF4-FFF2-40B4-BE49-F238E27FC236}">
                <a16:creationId xmlns:a16="http://schemas.microsoft.com/office/drawing/2014/main" id="{741F32EE-1696-0F9D-DE98-DD4ABA494779}"/>
              </a:ext>
            </a:extLst>
          </p:cNvPr>
          <p:cNvSpPr txBox="1"/>
          <p:nvPr/>
        </p:nvSpPr>
        <p:spPr>
          <a:xfrm>
            <a:off x="1635797" y="5219271"/>
            <a:ext cx="3973893" cy="307777"/>
          </a:xfrm>
          <a:prstGeom prst="rect">
            <a:avLst/>
          </a:prstGeom>
          <a:noFill/>
        </p:spPr>
        <p:txBody>
          <a:bodyPr wrap="square" rtlCol="0">
            <a:spAutoFit/>
          </a:bodyPr>
          <a:lstStyle/>
          <a:p>
            <a:pPr algn="ctr"/>
            <a:r>
              <a:rPr lang="en-US" b="1" dirty="0">
                <a:solidFill>
                  <a:srgbClr val="3B23EF"/>
                </a:solidFill>
                <a:latin typeface="Cambria" panose="02040503050406030204" pitchFamily="18" charset="0"/>
                <a:ea typeface="Cambria" panose="02040503050406030204" pitchFamily="18" charset="0"/>
              </a:rPr>
              <a:t>Scatter plot of Residuals vs Predicted Value</a:t>
            </a:r>
            <a:endParaRPr lang="en-IN" b="1" dirty="0">
              <a:solidFill>
                <a:srgbClr val="3B23EF"/>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170A781A-D22D-C6F0-9642-660676F7B2A4}"/>
              </a:ext>
            </a:extLst>
          </p:cNvPr>
          <p:cNvSpPr txBox="1"/>
          <p:nvPr/>
        </p:nvSpPr>
        <p:spPr>
          <a:xfrm>
            <a:off x="7304926" y="5219270"/>
            <a:ext cx="3795871" cy="307777"/>
          </a:xfrm>
          <a:prstGeom prst="rect">
            <a:avLst/>
          </a:prstGeom>
          <a:noFill/>
        </p:spPr>
        <p:txBody>
          <a:bodyPr wrap="square" rtlCol="0">
            <a:spAutoFit/>
          </a:bodyPr>
          <a:lstStyle/>
          <a:p>
            <a:pPr algn="ctr"/>
            <a:r>
              <a:rPr lang="en-US" b="1" dirty="0">
                <a:solidFill>
                  <a:srgbClr val="3B23EF"/>
                </a:solidFill>
                <a:latin typeface="Cambria" panose="02040503050406030204" pitchFamily="18" charset="0"/>
                <a:ea typeface="Cambria" panose="02040503050406030204" pitchFamily="18" charset="0"/>
              </a:rPr>
              <a:t>Histogram plot of Life expectancy</a:t>
            </a:r>
            <a:endParaRPr lang="en-IN" b="1" dirty="0">
              <a:solidFill>
                <a:srgbClr val="3B23E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410185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10A8-0F93-BFD8-25FF-C588E58A3C75}"/>
              </a:ext>
            </a:extLst>
          </p:cNvPr>
          <p:cNvSpPr>
            <a:spLocks noGrp="1"/>
          </p:cNvSpPr>
          <p:nvPr>
            <p:ph type="title"/>
          </p:nvPr>
        </p:nvSpPr>
        <p:spPr/>
        <p:txBody>
          <a:bodyPr>
            <a:normAutofit fontScale="90000"/>
          </a:bodyPr>
          <a:lstStyle/>
          <a:p>
            <a:r>
              <a:rPr lang="en-US" sz="40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a:t>
            </a:r>
            <a:br>
              <a:rPr lang="en-US" sz="40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br>
            <a:r>
              <a:rPr lang="en-US" sz="40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(Contd.)</a:t>
            </a:r>
            <a:endParaRPr lang="en-IN" dirty="0"/>
          </a:p>
        </p:txBody>
      </p:sp>
      <p:sp>
        <p:nvSpPr>
          <p:cNvPr id="3" name="Text Placeholder 2">
            <a:extLst>
              <a:ext uri="{FF2B5EF4-FFF2-40B4-BE49-F238E27FC236}">
                <a16:creationId xmlns:a16="http://schemas.microsoft.com/office/drawing/2014/main" id="{EB6D5A59-2345-4E52-0B13-744EB4BE7242}"/>
              </a:ext>
            </a:extLst>
          </p:cNvPr>
          <p:cNvSpPr>
            <a:spLocks noGrp="1"/>
          </p:cNvSpPr>
          <p:nvPr>
            <p:ph type="body" idx="1"/>
          </p:nvPr>
        </p:nvSpPr>
        <p:spPr/>
        <p:txBody>
          <a:bodyPr/>
          <a:lstStyle/>
          <a:p>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AFDD8B38-C624-3819-2967-3B410E4B8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600" smtClean="0"/>
              <a:t>56</a:t>
            </a:fld>
            <a:endParaRPr lang="en-US" sz="1600" dirty="0"/>
          </a:p>
        </p:txBody>
      </p:sp>
      <p:sp>
        <p:nvSpPr>
          <p:cNvPr id="5" name="TextBox 4">
            <a:extLst>
              <a:ext uri="{FF2B5EF4-FFF2-40B4-BE49-F238E27FC236}">
                <a16:creationId xmlns:a16="http://schemas.microsoft.com/office/drawing/2014/main" id="{EC44CCFE-0229-BCEB-EE5B-4259D2939E9E}"/>
              </a:ext>
            </a:extLst>
          </p:cNvPr>
          <p:cNvSpPr txBox="1"/>
          <p:nvPr/>
        </p:nvSpPr>
        <p:spPr>
          <a:xfrm>
            <a:off x="748872" y="1577737"/>
            <a:ext cx="9411128" cy="800219"/>
          </a:xfrm>
          <a:prstGeom prst="rect">
            <a:avLst/>
          </a:prstGeom>
          <a:noFill/>
        </p:spPr>
        <p:txBody>
          <a:bodyPr wrap="square" rtlCol="0">
            <a:spAutoFit/>
          </a:bodyPr>
          <a:lstStyle/>
          <a:p>
            <a:r>
              <a:rPr lang="en-IN" sz="3200" b="1" dirty="0">
                <a:solidFill>
                  <a:srgbClr val="3B23EF"/>
                </a:solidFill>
                <a:latin typeface="Cambria" panose="02040503050406030204" pitchFamily="18" charset="0"/>
                <a:ea typeface="Cambria" panose="02040503050406030204" pitchFamily="18" charset="0"/>
              </a:rPr>
              <a:t>Some notable observations from the project:</a:t>
            </a:r>
          </a:p>
          <a:p>
            <a:endParaRPr lang="en-IN" dirty="0"/>
          </a:p>
        </p:txBody>
      </p:sp>
      <p:pic>
        <p:nvPicPr>
          <p:cNvPr id="9" name="Picture 8">
            <a:extLst>
              <a:ext uri="{FF2B5EF4-FFF2-40B4-BE49-F238E27FC236}">
                <a16:creationId xmlns:a16="http://schemas.microsoft.com/office/drawing/2014/main" id="{17C56573-53F2-E8D5-0375-BC21A77FA55F}"/>
              </a:ext>
            </a:extLst>
          </p:cNvPr>
          <p:cNvPicPr>
            <a:picLocks noChangeAspect="1"/>
          </p:cNvPicPr>
          <p:nvPr/>
        </p:nvPicPr>
        <p:blipFill>
          <a:blip r:embed="rId2"/>
          <a:stretch>
            <a:fillRect/>
          </a:stretch>
        </p:blipFill>
        <p:spPr>
          <a:xfrm>
            <a:off x="405618" y="2498786"/>
            <a:ext cx="6403865" cy="2781477"/>
          </a:xfrm>
          <a:prstGeom prst="rect">
            <a:avLst/>
          </a:prstGeom>
        </p:spPr>
      </p:pic>
      <p:pic>
        <p:nvPicPr>
          <p:cNvPr id="11" name="Picture 10">
            <a:extLst>
              <a:ext uri="{FF2B5EF4-FFF2-40B4-BE49-F238E27FC236}">
                <a16:creationId xmlns:a16="http://schemas.microsoft.com/office/drawing/2014/main" id="{A689DBD3-759B-AB15-2BFE-65E3F7345D36}"/>
              </a:ext>
            </a:extLst>
          </p:cNvPr>
          <p:cNvPicPr>
            <a:picLocks noChangeAspect="1"/>
          </p:cNvPicPr>
          <p:nvPr/>
        </p:nvPicPr>
        <p:blipFill>
          <a:blip r:embed="rId3"/>
          <a:stretch>
            <a:fillRect/>
          </a:stretch>
        </p:blipFill>
        <p:spPr>
          <a:xfrm>
            <a:off x="7013465" y="2498786"/>
            <a:ext cx="4772917" cy="2781477"/>
          </a:xfrm>
          <a:prstGeom prst="rect">
            <a:avLst/>
          </a:prstGeom>
        </p:spPr>
      </p:pic>
      <p:sp>
        <p:nvSpPr>
          <p:cNvPr id="12" name="TextBox 11">
            <a:extLst>
              <a:ext uri="{FF2B5EF4-FFF2-40B4-BE49-F238E27FC236}">
                <a16:creationId xmlns:a16="http://schemas.microsoft.com/office/drawing/2014/main" id="{F06BF643-4050-9A95-4DBA-5BFBF6F5198E}"/>
              </a:ext>
            </a:extLst>
          </p:cNvPr>
          <p:cNvSpPr txBox="1"/>
          <p:nvPr/>
        </p:nvSpPr>
        <p:spPr>
          <a:xfrm>
            <a:off x="405618" y="6397823"/>
            <a:ext cx="1875245" cy="338554"/>
          </a:xfrm>
          <a:prstGeom prst="rect">
            <a:avLst/>
          </a:prstGeom>
          <a:noFill/>
        </p:spPr>
        <p:txBody>
          <a:bodyPr wrap="square" rtlCol="0">
            <a:spAutoFit/>
          </a:bodyPr>
          <a:lstStyle/>
          <a:p>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26/07/2022</a:t>
            </a:r>
            <a:endParaRPr lang="en-IN" sz="1600" dirty="0"/>
          </a:p>
        </p:txBody>
      </p:sp>
      <p:sp>
        <p:nvSpPr>
          <p:cNvPr id="14" name="TextBox 13">
            <a:extLst>
              <a:ext uri="{FF2B5EF4-FFF2-40B4-BE49-F238E27FC236}">
                <a16:creationId xmlns:a16="http://schemas.microsoft.com/office/drawing/2014/main" id="{D84B668A-CA94-DC7B-3485-3BC81C9527E1}"/>
              </a:ext>
            </a:extLst>
          </p:cNvPr>
          <p:cNvSpPr txBox="1"/>
          <p:nvPr/>
        </p:nvSpPr>
        <p:spPr>
          <a:xfrm>
            <a:off x="4263776" y="6356351"/>
            <a:ext cx="3904180" cy="338554"/>
          </a:xfrm>
          <a:prstGeom prst="rect">
            <a:avLst/>
          </a:prstGeom>
          <a:noFill/>
        </p:spPr>
        <p:txBody>
          <a:bodyPr wrap="square" rtlCol="0">
            <a:spAutoFit/>
          </a:bodyPr>
          <a:lstStyle/>
          <a:p>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endPar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Tree>
    <p:extLst>
      <p:ext uri="{BB962C8B-B14F-4D97-AF65-F5344CB8AC3E}">
        <p14:creationId xmlns:p14="http://schemas.microsoft.com/office/powerpoint/2010/main" val="2296428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57</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70562" y="1142640"/>
            <a:ext cx="11000374" cy="5079051"/>
          </a:xfrm>
        </p:spPr>
        <p:txBody>
          <a:bodyPr>
            <a:normAutofit fontScale="85000" lnSpcReduction="20000"/>
          </a:bodyPr>
          <a:lstStyle/>
          <a:p>
            <a:pPr algn="just"/>
            <a:r>
              <a:rPr lang="en-US" sz="3900" dirty="0">
                <a:effectLst/>
                <a:latin typeface="Cambria" panose="02040503050406030204" pitchFamily="18" charset="0"/>
                <a:ea typeface="Cambria" panose="02040503050406030204" pitchFamily="18" charset="0"/>
              </a:rPr>
              <a:t>Algorithms used for life expectancy prediction</a:t>
            </a:r>
          </a:p>
          <a:p>
            <a:pPr marL="457200" lvl="1" indent="0" algn="just">
              <a:buNone/>
            </a:pPr>
            <a:r>
              <a:rPr lang="en-US" sz="3100" dirty="0">
                <a:effectLst/>
                <a:latin typeface="Cambria" panose="02040503050406030204" pitchFamily="18" charset="0"/>
                <a:ea typeface="Cambria" panose="02040503050406030204" pitchFamily="18" charset="0"/>
              </a:rPr>
              <a:t>1. Random forest Regression </a:t>
            </a:r>
          </a:p>
          <a:p>
            <a:pPr marL="457200" lvl="1" indent="0" algn="just">
              <a:buNone/>
            </a:pPr>
            <a:r>
              <a:rPr lang="en-US" sz="3100" dirty="0">
                <a:effectLst/>
                <a:latin typeface="Cambria" panose="02040503050406030204" pitchFamily="18" charset="0"/>
                <a:ea typeface="Cambria" panose="02040503050406030204" pitchFamily="18" charset="0"/>
              </a:rPr>
              <a:t>2. Ada Boost Regression </a:t>
            </a:r>
          </a:p>
          <a:p>
            <a:pPr marL="457200" lvl="1" indent="0" algn="just">
              <a:buNone/>
            </a:pPr>
            <a:r>
              <a:rPr lang="en-US" sz="3100" dirty="0">
                <a:effectLst/>
                <a:latin typeface="Cambria" panose="02040503050406030204" pitchFamily="18" charset="0"/>
                <a:ea typeface="Cambria" panose="02040503050406030204" pitchFamily="18" charset="0"/>
              </a:rPr>
              <a:t>3. Gradient Regression </a:t>
            </a:r>
          </a:p>
          <a:p>
            <a:pPr marL="457200" lvl="1" indent="0" algn="just">
              <a:buNone/>
            </a:pPr>
            <a:r>
              <a:rPr lang="en-US" sz="3100" dirty="0">
                <a:effectLst/>
                <a:latin typeface="Cambria" panose="02040503050406030204" pitchFamily="18" charset="0"/>
                <a:ea typeface="Cambria" panose="02040503050406030204" pitchFamily="18" charset="0"/>
              </a:rPr>
              <a:t>4. Decision Tree Regression </a:t>
            </a:r>
          </a:p>
          <a:p>
            <a:pPr marL="457200" lvl="1" indent="0" algn="just">
              <a:buNone/>
            </a:pPr>
            <a:r>
              <a:rPr lang="en-US" sz="3100" dirty="0">
                <a:effectLst/>
                <a:latin typeface="Cambria" panose="02040503050406030204" pitchFamily="18" charset="0"/>
                <a:ea typeface="Cambria" panose="02040503050406030204" pitchFamily="18" charset="0"/>
              </a:rPr>
              <a:t>5. Linear Regression </a:t>
            </a:r>
          </a:p>
          <a:p>
            <a:pPr marL="457200" lvl="1" indent="0" algn="just">
              <a:buNone/>
            </a:pPr>
            <a:r>
              <a:rPr lang="en-US" sz="3100" dirty="0">
                <a:effectLst/>
                <a:latin typeface="Cambria" panose="02040503050406030204" pitchFamily="18" charset="0"/>
                <a:ea typeface="Cambria" panose="02040503050406030204" pitchFamily="18" charset="0"/>
              </a:rPr>
              <a:t>6. Support Vector Machine</a:t>
            </a:r>
            <a:endParaRPr lang="en-US" sz="500" dirty="0">
              <a:effectLst/>
              <a:latin typeface="Cambria" panose="02040503050406030204" pitchFamily="18" charset="0"/>
              <a:ea typeface="Cambria" panose="02040503050406030204" pitchFamily="18" charset="0"/>
            </a:endParaRPr>
          </a:p>
          <a:p>
            <a:pPr algn="just"/>
            <a:r>
              <a:rPr lang="en-US" sz="3900" dirty="0">
                <a:effectLst/>
                <a:latin typeface="Cambria" panose="02040503050406030204" pitchFamily="18" charset="0"/>
                <a:ea typeface="Cambria" panose="02040503050406030204" pitchFamily="18" charset="0"/>
              </a:rPr>
              <a:t>The Random forest Regression has an accuracy of 98.29% </a:t>
            </a:r>
          </a:p>
          <a:p>
            <a:pPr algn="just"/>
            <a:r>
              <a:rPr lang="en-US" sz="3900" dirty="0">
                <a:effectLst/>
                <a:latin typeface="Cambria" panose="02040503050406030204" pitchFamily="18" charset="0"/>
                <a:ea typeface="Cambria" panose="02040503050406030204" pitchFamily="18" charset="0"/>
              </a:rPr>
              <a:t>The rest of the Algorithms has an accuracy in the range 88% - 97%. </a:t>
            </a:r>
            <a:endParaRPr lang="en-IN" sz="3900" dirty="0">
              <a:latin typeface="Cambria" panose="02040503050406030204" pitchFamily="18" charset="0"/>
              <a:ea typeface="Cambria" panose="02040503050406030204" pitchFamily="18" charset="0"/>
            </a:endParaRPr>
          </a:p>
          <a:p>
            <a:pPr marL="0" indent="0">
              <a:buNone/>
            </a:pPr>
            <a:endParaRPr lang="en-IN" dirty="0"/>
          </a:p>
        </p:txBody>
      </p:sp>
    </p:spTree>
    <p:extLst>
      <p:ext uri="{BB962C8B-B14F-4D97-AF65-F5344CB8AC3E}">
        <p14:creationId xmlns:p14="http://schemas.microsoft.com/office/powerpoint/2010/main" val="18303589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pPr marL="0" marR="0" lvl="0" indent="0" algn="r" rtl="0">
                <a:spcBef>
                  <a:spcPts val="0"/>
                </a:spcBef>
                <a:spcAft>
                  <a:spcPts val="0"/>
                </a:spcAft>
                <a:buNone/>
              </a:pPr>
              <a:t>58</a:t>
            </a:fld>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endParaRPr lang="en-IN" dirty="0"/>
          </a:p>
          <a:p>
            <a:pPr marL="0" indent="0">
              <a:buNone/>
            </a:pPr>
            <a:endParaRPr lang="en-IN" dirty="0"/>
          </a:p>
        </p:txBody>
      </p:sp>
      <p:pic>
        <p:nvPicPr>
          <p:cNvPr id="5" name="Picture 4">
            <a:extLst>
              <a:ext uri="{FF2B5EF4-FFF2-40B4-BE49-F238E27FC236}">
                <a16:creationId xmlns:a16="http://schemas.microsoft.com/office/drawing/2014/main" id="{FDC7DD8D-87A7-4E21-9A7A-69AABAD44BB5}"/>
              </a:ext>
            </a:extLst>
          </p:cNvPr>
          <p:cNvPicPr>
            <a:picLocks noChangeAspect="1"/>
          </p:cNvPicPr>
          <p:nvPr/>
        </p:nvPicPr>
        <p:blipFill>
          <a:blip r:embed="rId3"/>
          <a:stretch>
            <a:fillRect/>
          </a:stretch>
        </p:blipFill>
        <p:spPr>
          <a:xfrm>
            <a:off x="3708208" y="1096796"/>
            <a:ext cx="4775584" cy="2749886"/>
          </a:xfrm>
          <a:prstGeom prst="rect">
            <a:avLst/>
          </a:prstGeom>
        </p:spPr>
      </p:pic>
      <p:pic>
        <p:nvPicPr>
          <p:cNvPr id="8" name="Picture 7">
            <a:extLst>
              <a:ext uri="{FF2B5EF4-FFF2-40B4-BE49-F238E27FC236}">
                <a16:creationId xmlns:a16="http://schemas.microsoft.com/office/drawing/2014/main" id="{8DB51164-298B-403C-B24E-86B9E8BBEDAE}"/>
              </a:ext>
            </a:extLst>
          </p:cNvPr>
          <p:cNvPicPr>
            <a:picLocks noChangeAspect="1"/>
          </p:cNvPicPr>
          <p:nvPr/>
        </p:nvPicPr>
        <p:blipFill>
          <a:blip r:embed="rId4"/>
          <a:stretch>
            <a:fillRect/>
          </a:stretch>
        </p:blipFill>
        <p:spPr>
          <a:xfrm>
            <a:off x="3708208" y="3846682"/>
            <a:ext cx="4775584" cy="2410696"/>
          </a:xfrm>
          <a:prstGeom prst="rect">
            <a:avLst/>
          </a:prstGeom>
        </p:spPr>
      </p:pic>
    </p:spTree>
    <p:extLst>
      <p:ext uri="{BB962C8B-B14F-4D97-AF65-F5344CB8AC3E}">
        <p14:creationId xmlns:p14="http://schemas.microsoft.com/office/powerpoint/2010/main" val="10351214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r>
              <a:rPr lang="en-US"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suvira</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59</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a:bodyPr>
          <a:lstStyle/>
          <a:p>
            <a:r>
              <a:rPr lang="en-IN" dirty="0"/>
              <a:t>The project carried out by me is “Gold Price Prediction”.</a:t>
            </a:r>
          </a:p>
          <a:p>
            <a:r>
              <a:rPr lang="en-US" dirty="0"/>
              <a:t>Price of gold depends on a myriad of interrelated variables, including inflation rates, currency fluctuation and political turmoil.</a:t>
            </a:r>
          </a:p>
          <a:p>
            <a:r>
              <a:rPr lang="en-IN" dirty="0"/>
              <a:t>The goal here is to build a model which is able to predict the fluctuations in the price of gold based on the data the person has given.</a:t>
            </a:r>
          </a:p>
        </p:txBody>
      </p:sp>
    </p:spTree>
    <p:extLst>
      <p:ext uri="{BB962C8B-B14F-4D97-AF65-F5344CB8AC3E}">
        <p14:creationId xmlns:p14="http://schemas.microsoft.com/office/powerpoint/2010/main" val="286088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EAAA-9D8E-4BE6-9DCD-60CFAFD56274}"/>
              </a:ext>
            </a:extLst>
          </p:cNvPr>
          <p:cNvSpPr>
            <a:spLocks noGrp="1"/>
          </p:cNvSpPr>
          <p:nvPr>
            <p:ph type="title"/>
          </p:nvPr>
        </p:nvSpPr>
        <p:spPr/>
        <p:txBody>
          <a:bodyPr/>
          <a:lstStyle/>
          <a:p>
            <a:r>
              <a:rPr lang="en-IN" dirty="0"/>
              <a:t>Introduction </a:t>
            </a:r>
            <a:r>
              <a:rPr lang="en-IN" dirty="0" err="1"/>
              <a:t>contd</a:t>
            </a:r>
            <a:endParaRPr lang="en-IN" dirty="0"/>
          </a:p>
        </p:txBody>
      </p:sp>
      <p:sp>
        <p:nvSpPr>
          <p:cNvPr id="3" name="Text Placeholder 2">
            <a:extLst>
              <a:ext uri="{FF2B5EF4-FFF2-40B4-BE49-F238E27FC236}">
                <a16:creationId xmlns:a16="http://schemas.microsoft.com/office/drawing/2014/main" id="{E1F7FDEE-53F8-4F09-80D2-F1278F8BD533}"/>
              </a:ext>
            </a:extLst>
          </p:cNvPr>
          <p:cNvSpPr>
            <a:spLocks noGrp="1"/>
          </p:cNvSpPr>
          <p:nvPr>
            <p:ph type="body" idx="1"/>
          </p:nvPr>
        </p:nvSpPr>
        <p:spPr/>
        <p:txBody>
          <a:bodyPr>
            <a:normAutofit/>
          </a:bodyPr>
          <a:lstStyle/>
          <a:p>
            <a:pPr marL="0" indent="0">
              <a:buNone/>
            </a:pPr>
            <a:endParaRPr lang="en-US" dirty="0"/>
          </a:p>
          <a:p>
            <a:pPr marL="0" indent="0">
              <a:buNone/>
            </a:pPr>
            <a:r>
              <a:rPr lang="en-US" sz="2800" dirty="0"/>
              <a:t>Machine Learning has the following characteristics: </a:t>
            </a:r>
          </a:p>
          <a:p>
            <a:pPr marL="0" indent="0">
              <a:buNone/>
            </a:pPr>
            <a:endParaRPr lang="en-US" sz="2800" dirty="0"/>
          </a:p>
          <a:p>
            <a:pPr marL="0" indent="0">
              <a:buNone/>
            </a:pPr>
            <a:r>
              <a:rPr lang="en-US" sz="2800" dirty="0"/>
              <a:t>• It is computationally expensive and requires a huge amount of training data. </a:t>
            </a:r>
          </a:p>
          <a:p>
            <a:pPr marL="0" indent="0">
              <a:buNone/>
            </a:pPr>
            <a:endParaRPr lang="en-IN" dirty="0"/>
          </a:p>
        </p:txBody>
      </p:sp>
      <p:sp>
        <p:nvSpPr>
          <p:cNvPr id="4" name="Slide Number Placeholder 3">
            <a:extLst>
              <a:ext uri="{FF2B5EF4-FFF2-40B4-BE49-F238E27FC236}">
                <a16:creationId xmlns:a16="http://schemas.microsoft.com/office/drawing/2014/main" id="{596FE141-CD8C-49C4-AD19-3DA490B28F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Tree>
    <p:extLst>
      <p:ext uri="{BB962C8B-B14F-4D97-AF65-F5344CB8AC3E}">
        <p14:creationId xmlns:p14="http://schemas.microsoft.com/office/powerpoint/2010/main" val="12251394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60</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US" dirty="0"/>
              <a:t>In this project, The dataset available on Kaggle is used. One can find various such sites to download from. </a:t>
            </a:r>
          </a:p>
          <a:p>
            <a:r>
              <a:rPr lang="en-IN" dirty="0"/>
              <a:t>Kaggle notebook was used to build the project.</a:t>
            </a:r>
          </a:p>
          <a:p>
            <a:r>
              <a:rPr lang="en-IN" dirty="0"/>
              <a:t>The data is in stored in structured csv file format.</a:t>
            </a:r>
          </a:p>
          <a:p>
            <a:pPr marL="0" indent="0">
              <a:buNone/>
            </a:pPr>
            <a:endParaRPr lang="en-IN" dirty="0"/>
          </a:p>
        </p:txBody>
      </p:sp>
    </p:spTree>
    <p:extLst>
      <p:ext uri="{BB962C8B-B14F-4D97-AF65-F5344CB8AC3E}">
        <p14:creationId xmlns:p14="http://schemas.microsoft.com/office/powerpoint/2010/main" val="11645042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61</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4" name="Picture 3">
            <a:extLst>
              <a:ext uri="{FF2B5EF4-FFF2-40B4-BE49-F238E27FC236}">
                <a16:creationId xmlns:a16="http://schemas.microsoft.com/office/drawing/2014/main" id="{7D242993-7EF3-47E2-9322-F300631B371F}"/>
              </a:ext>
            </a:extLst>
          </p:cNvPr>
          <p:cNvPicPr>
            <a:picLocks noChangeAspect="1"/>
          </p:cNvPicPr>
          <p:nvPr/>
        </p:nvPicPr>
        <p:blipFill>
          <a:blip r:embed="rId3"/>
          <a:stretch>
            <a:fillRect/>
          </a:stretch>
        </p:blipFill>
        <p:spPr>
          <a:xfrm>
            <a:off x="609600" y="2044479"/>
            <a:ext cx="5073911" cy="4311872"/>
          </a:xfrm>
          <a:prstGeom prst="rect">
            <a:avLst/>
          </a:prstGeom>
        </p:spPr>
      </p:pic>
      <p:pic>
        <p:nvPicPr>
          <p:cNvPr id="8" name="Picture 7">
            <a:extLst>
              <a:ext uri="{FF2B5EF4-FFF2-40B4-BE49-F238E27FC236}">
                <a16:creationId xmlns:a16="http://schemas.microsoft.com/office/drawing/2014/main" id="{91424B30-2914-473E-985A-B1410785104D}"/>
              </a:ext>
            </a:extLst>
          </p:cNvPr>
          <p:cNvPicPr>
            <a:picLocks noChangeAspect="1"/>
          </p:cNvPicPr>
          <p:nvPr/>
        </p:nvPicPr>
        <p:blipFill rotWithShape="1">
          <a:blip r:embed="rId4"/>
          <a:srcRect r="10063"/>
          <a:stretch/>
        </p:blipFill>
        <p:spPr>
          <a:xfrm>
            <a:off x="5599049" y="2164974"/>
            <a:ext cx="6493634" cy="4191377"/>
          </a:xfrm>
          <a:prstGeom prst="rect">
            <a:avLst/>
          </a:prstGeom>
        </p:spPr>
      </p:pic>
    </p:spTree>
    <p:extLst>
      <p:ext uri="{BB962C8B-B14F-4D97-AF65-F5344CB8AC3E}">
        <p14:creationId xmlns:p14="http://schemas.microsoft.com/office/powerpoint/2010/main" val="35919287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62</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4" name="Picture 3">
            <a:extLst>
              <a:ext uri="{FF2B5EF4-FFF2-40B4-BE49-F238E27FC236}">
                <a16:creationId xmlns:a16="http://schemas.microsoft.com/office/drawing/2014/main" id="{EB270075-BAE7-40E2-9C37-5324D6732A00}"/>
              </a:ext>
            </a:extLst>
          </p:cNvPr>
          <p:cNvPicPr>
            <a:picLocks noChangeAspect="1"/>
          </p:cNvPicPr>
          <p:nvPr/>
        </p:nvPicPr>
        <p:blipFill>
          <a:blip r:embed="rId3"/>
          <a:stretch>
            <a:fillRect/>
          </a:stretch>
        </p:blipFill>
        <p:spPr>
          <a:xfrm>
            <a:off x="1150706" y="2034282"/>
            <a:ext cx="9657707" cy="4045743"/>
          </a:xfrm>
          <a:prstGeom prst="rect">
            <a:avLst/>
          </a:prstGeom>
        </p:spPr>
      </p:pic>
    </p:spTree>
    <p:extLst>
      <p:ext uri="{BB962C8B-B14F-4D97-AF65-F5344CB8AC3E}">
        <p14:creationId xmlns:p14="http://schemas.microsoft.com/office/powerpoint/2010/main" val="20572807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26/07/2022</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63</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US" dirty="0"/>
              <a:t>The Machine learning algorithm, Random Forest Regression is used to predict the fluctuations of Gold price.</a:t>
            </a:r>
          </a:p>
          <a:p>
            <a:r>
              <a:rPr lang="en-US" dirty="0"/>
              <a:t>Random Forest Regression is found to be 80% accurate in predicting the gold price.</a:t>
            </a:r>
          </a:p>
          <a:p>
            <a:endParaRPr lang="en-IN" dirty="0"/>
          </a:p>
          <a:p>
            <a:pPr marL="0" indent="0">
              <a:buNone/>
            </a:pPr>
            <a:endParaRPr lang="en-IN" dirty="0"/>
          </a:p>
        </p:txBody>
      </p:sp>
    </p:spTree>
    <p:extLst>
      <p:ext uri="{BB962C8B-B14F-4D97-AF65-F5344CB8AC3E}">
        <p14:creationId xmlns:p14="http://schemas.microsoft.com/office/powerpoint/2010/main" val="19078709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r>
              <a:rPr lang="en-US"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Swaroop</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 /2021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64</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fontScale="92500" lnSpcReduction="10000"/>
          </a:bodyPr>
          <a:lstStyle/>
          <a:p>
            <a:r>
              <a:rPr lang="en-IN" dirty="0"/>
              <a:t>The project I decided to go with is “RAINFALL PREDICTION”.</a:t>
            </a:r>
          </a:p>
          <a:p>
            <a:r>
              <a:rPr lang="en-IN" dirty="0"/>
              <a:t>Rainfall prediction is mainly concerned with the prediction of weather condition for a given environment.</a:t>
            </a:r>
          </a:p>
          <a:p>
            <a:r>
              <a:rPr lang="en-IN" dirty="0"/>
              <a:t>Accurate prediction of weather condition is a difficult task since weather is nonlinear and dynamic process. That is, it varies from day to day and even from minute to minute.</a:t>
            </a:r>
          </a:p>
          <a:p>
            <a:endParaRPr lang="en-IN" dirty="0"/>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900304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a:t>
            </a:r>
          </a:p>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Calibri" panose="020F0502020204030204"/>
                <a:cs typeface="Calibri" panose="020F0502020204030204"/>
                <a:sym typeface="Arial Black" panose="020B0A04020102020204"/>
              </a:rPr>
              <a:t>(Contd.)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 /2021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65</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a:bodyPr>
          <a:lstStyle/>
          <a:p>
            <a:r>
              <a:rPr lang="en-IN" dirty="0"/>
              <a:t>The easy of the prediction depends on the knowledge of previous weather conditions over large areas and over large period.</a:t>
            </a:r>
          </a:p>
          <a:p>
            <a:r>
              <a:rPr lang="en-IN" dirty="0"/>
              <a:t>The critical information about the future weather is provided by the forecasting department.</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6482072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66</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IN" dirty="0"/>
              <a:t>A CSV file consisting of the 10 years of rainfall data from various weather stations was used as the dataset to train the model.</a:t>
            </a:r>
          </a:p>
          <a:p>
            <a:r>
              <a:rPr lang="en-IN" dirty="0"/>
              <a:t>Google </a:t>
            </a:r>
            <a:r>
              <a:rPr lang="en-IN" dirty="0" err="1"/>
              <a:t>Colab</a:t>
            </a:r>
            <a:r>
              <a:rPr lang="en-IN" dirty="0"/>
              <a:t> notebook was used to build the project.</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2199817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67</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4" name="Picture 3">
            <a:extLst>
              <a:ext uri="{FF2B5EF4-FFF2-40B4-BE49-F238E27FC236}">
                <a16:creationId xmlns:a16="http://schemas.microsoft.com/office/drawing/2014/main" id="{5BF25FA2-9420-8B55-5077-89EC73ACB54C}"/>
              </a:ext>
            </a:extLst>
          </p:cNvPr>
          <p:cNvPicPr>
            <a:picLocks noChangeAspect="1"/>
          </p:cNvPicPr>
          <p:nvPr/>
        </p:nvPicPr>
        <p:blipFill>
          <a:blip r:embed="rId3"/>
          <a:stretch>
            <a:fillRect/>
          </a:stretch>
        </p:blipFill>
        <p:spPr>
          <a:xfrm>
            <a:off x="1287363" y="2401239"/>
            <a:ext cx="4808637" cy="3635055"/>
          </a:xfrm>
          <a:prstGeom prst="rect">
            <a:avLst/>
          </a:prstGeom>
        </p:spPr>
      </p:pic>
      <p:pic>
        <p:nvPicPr>
          <p:cNvPr id="13" name="image37.png" descr="Treemap chart  Description automatically generated">
            <a:extLst>
              <a:ext uri="{FF2B5EF4-FFF2-40B4-BE49-F238E27FC236}">
                <a16:creationId xmlns:a16="http://schemas.microsoft.com/office/drawing/2014/main" id="{A0971BC1-9F47-E4AA-91D3-4E50D7FD349C}"/>
              </a:ext>
            </a:extLst>
          </p:cNvPr>
          <p:cNvPicPr>
            <a:picLocks noChangeAspect="1"/>
          </p:cNvPicPr>
          <p:nvPr/>
        </p:nvPicPr>
        <p:blipFill>
          <a:blip r:embed="rId4" cstate="print"/>
          <a:stretch>
            <a:fillRect/>
          </a:stretch>
        </p:blipFill>
        <p:spPr>
          <a:xfrm>
            <a:off x="6969516" y="2401238"/>
            <a:ext cx="4288419" cy="3635055"/>
          </a:xfrm>
          <a:prstGeom prst="rect">
            <a:avLst/>
          </a:prstGeom>
        </p:spPr>
      </p:pic>
    </p:spTree>
    <p:extLst>
      <p:ext uri="{BB962C8B-B14F-4D97-AF65-F5344CB8AC3E}">
        <p14:creationId xmlns:p14="http://schemas.microsoft.com/office/powerpoint/2010/main" val="25771290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68</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9" name="Picture 8">
            <a:extLst>
              <a:ext uri="{FF2B5EF4-FFF2-40B4-BE49-F238E27FC236}">
                <a16:creationId xmlns:a16="http://schemas.microsoft.com/office/drawing/2014/main" id="{C04A7442-35A9-02EE-AE76-64EBA8581E3C}"/>
              </a:ext>
            </a:extLst>
          </p:cNvPr>
          <p:cNvPicPr>
            <a:picLocks noChangeAspect="1"/>
          </p:cNvPicPr>
          <p:nvPr/>
        </p:nvPicPr>
        <p:blipFill>
          <a:blip r:embed="rId3"/>
          <a:stretch>
            <a:fillRect/>
          </a:stretch>
        </p:blipFill>
        <p:spPr>
          <a:xfrm>
            <a:off x="973395" y="2234154"/>
            <a:ext cx="9606116" cy="3635055"/>
          </a:xfrm>
          <a:prstGeom prst="rect">
            <a:avLst/>
          </a:prstGeom>
        </p:spPr>
      </p:pic>
    </p:spTree>
    <p:extLst>
      <p:ext uri="{BB962C8B-B14F-4D97-AF65-F5344CB8AC3E}">
        <p14:creationId xmlns:p14="http://schemas.microsoft.com/office/powerpoint/2010/main" val="22433126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69</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US" dirty="0"/>
              <a:t>Machine learning algorithms such as Random Forest Classifier, Logistic Regression, </a:t>
            </a:r>
            <a:r>
              <a:rPr lang="en-IN" dirty="0"/>
              <a:t>decision tree, </a:t>
            </a:r>
            <a:r>
              <a:rPr lang="en-IN" dirty="0" err="1"/>
              <a:t>XGboost</a:t>
            </a:r>
            <a:r>
              <a:rPr lang="en-IN" dirty="0"/>
              <a:t> Classifier</a:t>
            </a:r>
            <a:r>
              <a:rPr lang="en-US" dirty="0"/>
              <a:t> are used to predict the </a:t>
            </a:r>
            <a:r>
              <a:rPr lang="en-IN" dirty="0"/>
              <a:t>rainfall.</a:t>
            </a:r>
            <a:endParaRPr lang="en-US" dirty="0"/>
          </a:p>
          <a:p>
            <a:r>
              <a:rPr lang="en-US" dirty="0"/>
              <a:t>Random Forest Regressor is found to be the most accurate and efficient.</a:t>
            </a:r>
          </a:p>
          <a:p>
            <a:endParaRPr lang="en-IN" dirty="0"/>
          </a:p>
          <a:p>
            <a:pPr marL="0" indent="0">
              <a:buNone/>
            </a:pPr>
            <a:endParaRPr lang="en-IN" dirty="0"/>
          </a:p>
        </p:txBody>
      </p:sp>
    </p:spTree>
    <p:extLst>
      <p:ext uri="{BB962C8B-B14F-4D97-AF65-F5344CB8AC3E}">
        <p14:creationId xmlns:p14="http://schemas.microsoft.com/office/powerpoint/2010/main" val="1340172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980D-1FA2-47B2-861A-C2A601070895}"/>
              </a:ext>
            </a:extLst>
          </p:cNvPr>
          <p:cNvSpPr>
            <a:spLocks noGrp="1"/>
          </p:cNvSpPr>
          <p:nvPr>
            <p:ph type="title"/>
          </p:nvPr>
        </p:nvSpPr>
        <p:spPr/>
        <p:txBody>
          <a:bodyPr/>
          <a:lstStyle/>
          <a:p>
            <a:r>
              <a:rPr lang="en-IN" dirty="0"/>
              <a:t>Task Performed</a:t>
            </a:r>
          </a:p>
        </p:txBody>
      </p:sp>
      <p:sp>
        <p:nvSpPr>
          <p:cNvPr id="3" name="Text Placeholder 2">
            <a:extLst>
              <a:ext uri="{FF2B5EF4-FFF2-40B4-BE49-F238E27FC236}">
                <a16:creationId xmlns:a16="http://schemas.microsoft.com/office/drawing/2014/main" id="{4653236C-F8BC-41EC-8632-CB702D25EB1E}"/>
              </a:ext>
            </a:extLst>
          </p:cNvPr>
          <p:cNvSpPr>
            <a:spLocks noGrp="1"/>
          </p:cNvSpPr>
          <p:nvPr>
            <p:ph type="body" idx="1"/>
          </p:nvPr>
        </p:nvSpPr>
        <p:spPr/>
        <p:txBody>
          <a:bodyPr/>
          <a:lstStyle/>
          <a:p>
            <a:r>
              <a:rPr lang="en-IN" dirty="0"/>
              <a:t>Traditional approach</a:t>
            </a:r>
          </a:p>
          <a:p>
            <a:endParaRPr lang="en-IN" dirty="0"/>
          </a:p>
        </p:txBody>
      </p:sp>
      <p:sp>
        <p:nvSpPr>
          <p:cNvPr id="4" name="Slide Number Placeholder 3">
            <a:extLst>
              <a:ext uri="{FF2B5EF4-FFF2-40B4-BE49-F238E27FC236}">
                <a16:creationId xmlns:a16="http://schemas.microsoft.com/office/drawing/2014/main" id="{6DD619D3-3F67-4CD9-8717-313CFD5BC6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pic>
        <p:nvPicPr>
          <p:cNvPr id="5" name="Picture 4">
            <a:extLst>
              <a:ext uri="{FF2B5EF4-FFF2-40B4-BE49-F238E27FC236}">
                <a16:creationId xmlns:a16="http://schemas.microsoft.com/office/drawing/2014/main" id="{B3CECA0D-E6D7-484F-B19F-5C9DCBF8209B}"/>
              </a:ext>
            </a:extLst>
          </p:cNvPr>
          <p:cNvPicPr>
            <a:picLocks noChangeAspect="1"/>
          </p:cNvPicPr>
          <p:nvPr/>
        </p:nvPicPr>
        <p:blipFill>
          <a:blip r:embed="rId2"/>
          <a:stretch>
            <a:fillRect/>
          </a:stretch>
        </p:blipFill>
        <p:spPr>
          <a:xfrm>
            <a:off x="3550989" y="2394172"/>
            <a:ext cx="5090022" cy="2925079"/>
          </a:xfrm>
          <a:prstGeom prst="rect">
            <a:avLst/>
          </a:prstGeom>
        </p:spPr>
      </p:pic>
    </p:spTree>
    <p:extLst>
      <p:ext uri="{BB962C8B-B14F-4D97-AF65-F5344CB8AC3E}">
        <p14:creationId xmlns:p14="http://schemas.microsoft.com/office/powerpoint/2010/main" val="16982907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27/12/2021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70</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pPr marL="0" indent="0">
              <a:buNone/>
            </a:pPr>
            <a:r>
              <a:rPr lang="en-US" dirty="0"/>
              <a:t>The accuracy is as follows : </a:t>
            </a:r>
          </a:p>
          <a:p>
            <a:r>
              <a:rPr lang="en-IN" dirty="0"/>
              <a:t>Decision tree – 78.68%</a:t>
            </a:r>
          </a:p>
          <a:p>
            <a:r>
              <a:rPr lang="en-IN" dirty="0"/>
              <a:t>Logistic regression – 85.14%</a:t>
            </a:r>
          </a:p>
          <a:p>
            <a:r>
              <a:rPr lang="en-IN" dirty="0"/>
              <a:t>XG Boost – 85.71%</a:t>
            </a:r>
          </a:p>
          <a:p>
            <a:r>
              <a:rPr lang="en-IN" dirty="0"/>
              <a:t>Random forest classifier – 86.01%</a:t>
            </a:r>
          </a:p>
          <a:p>
            <a:pPr marL="0" indent="0">
              <a:buNone/>
            </a:pPr>
            <a:endParaRPr lang="en-IN" dirty="0"/>
          </a:p>
        </p:txBody>
      </p:sp>
    </p:spTree>
    <p:extLst>
      <p:ext uri="{BB962C8B-B14F-4D97-AF65-F5344CB8AC3E}">
        <p14:creationId xmlns:p14="http://schemas.microsoft.com/office/powerpoint/2010/main" val="36165618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A9A4-4078-4725-9C7A-152A4D48308F}"/>
              </a:ext>
            </a:extLst>
          </p:cNvPr>
          <p:cNvSpPr>
            <a:spLocks noGrp="1"/>
          </p:cNvSpPr>
          <p:nvPr>
            <p:ph type="title"/>
          </p:nvPr>
        </p:nvSpPr>
        <p:spPr/>
        <p:txBody>
          <a:bodyPr/>
          <a:lstStyle/>
          <a:p>
            <a:r>
              <a:rPr lang="en-IN" dirty="0"/>
              <a:t>Project Carried </a:t>
            </a:r>
            <a:r>
              <a:rPr lang="en-IN" dirty="0" smtClean="0"/>
              <a:t>Out - Manoj</a:t>
            </a:r>
            <a:endParaRPr lang="en-IN" dirty="0"/>
          </a:p>
        </p:txBody>
      </p:sp>
      <p:sp>
        <p:nvSpPr>
          <p:cNvPr id="3" name="Text Placeholder 2">
            <a:extLst>
              <a:ext uri="{FF2B5EF4-FFF2-40B4-BE49-F238E27FC236}">
                <a16:creationId xmlns:a16="http://schemas.microsoft.com/office/drawing/2014/main" id="{ACE1F433-E9ED-45DB-8A68-68437E42B751}"/>
              </a:ext>
            </a:extLst>
          </p:cNvPr>
          <p:cNvSpPr>
            <a:spLocks noGrp="1"/>
          </p:cNvSpPr>
          <p:nvPr>
            <p:ph type="body" idx="1"/>
          </p:nvPr>
        </p:nvSpPr>
        <p:spPr/>
        <p:txBody>
          <a:bodyPr/>
          <a:lstStyle/>
          <a:p>
            <a:endParaRPr lang="en-US" sz="2800"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The main challenge in today’s healthcare is provision of best quality services and effective accurate diagnosis. </a:t>
            </a:r>
          </a:p>
          <a:p>
            <a:pPr marL="0" indent="0">
              <a:buNone/>
            </a:pPr>
            <a:endParaRPr lang="en-US" sz="2800"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Even if heart diseases are found as the prime source of death in the world in recent years, they are also the ones that can be controlled and managed effectively. </a:t>
            </a:r>
          </a:p>
          <a:p>
            <a:endParaRPr lang="en-IN" dirty="0"/>
          </a:p>
        </p:txBody>
      </p:sp>
      <p:sp>
        <p:nvSpPr>
          <p:cNvPr id="4" name="Slide Number Placeholder 3">
            <a:extLst>
              <a:ext uri="{FF2B5EF4-FFF2-40B4-BE49-F238E27FC236}">
                <a16:creationId xmlns:a16="http://schemas.microsoft.com/office/drawing/2014/main" id="{ACD8E695-CFB0-49B6-B903-599C8132CA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71</a:t>
            </a:fld>
            <a:endParaRPr lang="en-US"/>
          </a:p>
        </p:txBody>
      </p:sp>
    </p:spTree>
    <p:extLst>
      <p:ext uri="{BB962C8B-B14F-4D97-AF65-F5344CB8AC3E}">
        <p14:creationId xmlns:p14="http://schemas.microsoft.com/office/powerpoint/2010/main" val="28651768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A9A4-4078-4725-9C7A-152A4D48308F}"/>
              </a:ext>
            </a:extLst>
          </p:cNvPr>
          <p:cNvSpPr>
            <a:spLocks noGrp="1"/>
          </p:cNvSpPr>
          <p:nvPr>
            <p:ph type="title"/>
          </p:nvPr>
        </p:nvSpPr>
        <p:spPr/>
        <p:txBody>
          <a:bodyPr/>
          <a:lstStyle/>
          <a:p>
            <a:r>
              <a:rPr lang="en-IN" dirty="0"/>
              <a:t>Project Carried Out (Contd.)</a:t>
            </a:r>
          </a:p>
        </p:txBody>
      </p:sp>
      <p:sp>
        <p:nvSpPr>
          <p:cNvPr id="3" name="Text Placeholder 2">
            <a:extLst>
              <a:ext uri="{FF2B5EF4-FFF2-40B4-BE49-F238E27FC236}">
                <a16:creationId xmlns:a16="http://schemas.microsoft.com/office/drawing/2014/main" id="{ACE1F433-E9ED-45DB-8A68-68437E42B751}"/>
              </a:ext>
            </a:extLst>
          </p:cNvPr>
          <p:cNvSpPr>
            <a:spLocks noGrp="1"/>
          </p:cNvSpPr>
          <p:nvPr>
            <p:ph type="body" idx="1"/>
          </p:nvPr>
        </p:nvSpPr>
        <p:spPr/>
        <p:txBody>
          <a:bodyPr/>
          <a:lstStyle/>
          <a:p>
            <a:endParaRPr lang="en-US" sz="2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ACD8E695-CFB0-49B6-B903-599C8132CA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72</a:t>
            </a:fld>
            <a:endParaRPr lang="en-US"/>
          </a:p>
        </p:txBody>
      </p:sp>
      <p:pic>
        <p:nvPicPr>
          <p:cNvPr id="6" name="Picture 5" descr="Chart, bar chart&#10;&#10;Description automatically generated">
            <a:extLst>
              <a:ext uri="{FF2B5EF4-FFF2-40B4-BE49-F238E27FC236}">
                <a16:creationId xmlns:a16="http://schemas.microsoft.com/office/drawing/2014/main" id="{E56BB827-3B75-242A-F117-58103C58B7FA}"/>
              </a:ext>
            </a:extLst>
          </p:cNvPr>
          <p:cNvPicPr>
            <a:picLocks noChangeAspect="1"/>
          </p:cNvPicPr>
          <p:nvPr/>
        </p:nvPicPr>
        <p:blipFill>
          <a:blip r:embed="rId2"/>
          <a:stretch>
            <a:fillRect/>
          </a:stretch>
        </p:blipFill>
        <p:spPr>
          <a:xfrm>
            <a:off x="1002030" y="1649730"/>
            <a:ext cx="10187940" cy="3558540"/>
          </a:xfrm>
          <a:prstGeom prst="rect">
            <a:avLst/>
          </a:prstGeom>
        </p:spPr>
      </p:pic>
    </p:spTree>
    <p:extLst>
      <p:ext uri="{BB962C8B-B14F-4D97-AF65-F5344CB8AC3E}">
        <p14:creationId xmlns:p14="http://schemas.microsoft.com/office/powerpoint/2010/main" val="30270204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F06-83B4-48A1-942C-5F0E58A04903}"/>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21E80450-86F6-4953-A6D2-A92A052E129B}"/>
              </a:ext>
            </a:extLst>
          </p:cNvPr>
          <p:cNvSpPr>
            <a:spLocks noGrp="1"/>
          </p:cNvSpPr>
          <p:nvPr>
            <p:ph type="body" idx="1"/>
          </p:nvPr>
        </p:nvSpPr>
        <p:spPr/>
        <p:txBody>
          <a:bodyPr/>
          <a:lstStyle/>
          <a:p>
            <a:endParaRPr lang="en-US" sz="2800" b="1" spc="-10" dirty="0">
              <a:effectLst/>
              <a:latin typeface="Times New Roman" panose="02020603050405020304" pitchFamily="18" charset="0"/>
              <a:ea typeface="Times New Roman" panose="02020603050405020304" pitchFamily="18" charset="0"/>
            </a:endParaRPr>
          </a:p>
          <a:p>
            <a:r>
              <a:rPr lang="en-US" sz="2800" spc="-10" dirty="0">
                <a:latin typeface="Times New Roman" panose="02020603050405020304" pitchFamily="18" charset="0"/>
                <a:ea typeface="Times New Roman" panose="02020603050405020304" pitchFamily="18" charset="0"/>
              </a:rPr>
              <a:t>Machine Learning algorithms such as random forest, KNN, Logistic Regression are used to predict Heart Disease.</a:t>
            </a:r>
          </a:p>
          <a:p>
            <a:endParaRPr lang="en-US" sz="2800" spc="-10" dirty="0">
              <a:latin typeface="Times New Roman" panose="02020603050405020304" pitchFamily="18" charset="0"/>
              <a:ea typeface="Times New Roman" panose="02020603050405020304" pitchFamily="18" charset="0"/>
            </a:endParaRPr>
          </a:p>
          <a:p>
            <a:r>
              <a:rPr lang="en-US" sz="2800" spc="-10" dirty="0">
                <a:latin typeface="Times New Roman" panose="02020603050405020304" pitchFamily="18" charset="0"/>
                <a:ea typeface="Times New Roman" panose="02020603050405020304" pitchFamily="18" charset="0"/>
              </a:rPr>
              <a:t>KNN is found to be the most accurate and efficient.</a:t>
            </a:r>
          </a:p>
          <a:p>
            <a:endParaRPr lang="en-IN" sz="2800" b="1" spc="-1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53C12D53-D95F-4FB9-A5BC-363F9E6312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73</a:t>
            </a:fld>
            <a:endParaRPr lang="en-US"/>
          </a:p>
        </p:txBody>
      </p:sp>
    </p:spTree>
    <p:extLst>
      <p:ext uri="{BB962C8B-B14F-4D97-AF65-F5344CB8AC3E}">
        <p14:creationId xmlns:p14="http://schemas.microsoft.com/office/powerpoint/2010/main" val="9061718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1D07-01DB-424D-83B6-2150CB2D006C}"/>
              </a:ext>
            </a:extLst>
          </p:cNvPr>
          <p:cNvSpPr>
            <a:spLocks noGrp="1"/>
          </p:cNvSpPr>
          <p:nvPr>
            <p:ph type="title"/>
          </p:nvPr>
        </p:nvSpPr>
        <p:spPr/>
        <p:txBody>
          <a:bodyPr/>
          <a:lstStyle/>
          <a:p>
            <a:r>
              <a:rPr lang="en-IN" dirty="0"/>
              <a:t>Results (Contd.)</a:t>
            </a:r>
          </a:p>
        </p:txBody>
      </p:sp>
      <p:sp>
        <p:nvSpPr>
          <p:cNvPr id="3" name="Text Placeholder 2">
            <a:extLst>
              <a:ext uri="{FF2B5EF4-FFF2-40B4-BE49-F238E27FC236}">
                <a16:creationId xmlns:a16="http://schemas.microsoft.com/office/drawing/2014/main" id="{B248E9D7-A303-4ED9-AF8E-4CFB838C531C}"/>
              </a:ext>
            </a:extLst>
          </p:cNvPr>
          <p:cNvSpPr>
            <a:spLocks noGrp="1"/>
          </p:cNvSpPr>
          <p:nvPr>
            <p:ph type="body" idx="1"/>
          </p:nvPr>
        </p:nvSpPr>
        <p:spPr/>
        <p:txBody>
          <a:bodyPr>
            <a:normAutofit/>
          </a:bodyPr>
          <a:lstStyle/>
          <a:p>
            <a:pPr marL="0" indent="0">
              <a:buNone/>
            </a:pPr>
            <a:r>
              <a:rPr lang="en-IN" sz="2800" dirty="0"/>
              <a:t> </a:t>
            </a:r>
          </a:p>
        </p:txBody>
      </p:sp>
      <p:sp>
        <p:nvSpPr>
          <p:cNvPr id="4" name="Slide Number Placeholder 3">
            <a:extLst>
              <a:ext uri="{FF2B5EF4-FFF2-40B4-BE49-F238E27FC236}">
                <a16:creationId xmlns:a16="http://schemas.microsoft.com/office/drawing/2014/main" id="{0F58598B-CA9F-404F-9268-0621A5763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74</a:t>
            </a:fld>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C587B8BD-1EFF-47D5-B3A4-A9E03D277808}"/>
              </a:ext>
            </a:extLst>
          </p:cNvPr>
          <p:cNvPicPr>
            <a:picLocks noChangeAspect="1"/>
          </p:cNvPicPr>
          <p:nvPr/>
        </p:nvPicPr>
        <p:blipFill>
          <a:blip r:embed="rId2"/>
          <a:stretch>
            <a:fillRect/>
          </a:stretch>
        </p:blipFill>
        <p:spPr>
          <a:xfrm>
            <a:off x="305800" y="1296802"/>
            <a:ext cx="5606771" cy="312098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529285D9-00FD-194D-2ABD-6992844B4CBC}"/>
              </a:ext>
            </a:extLst>
          </p:cNvPr>
          <p:cNvPicPr>
            <a:picLocks noChangeAspect="1"/>
          </p:cNvPicPr>
          <p:nvPr/>
        </p:nvPicPr>
        <p:blipFill>
          <a:blip r:embed="rId3"/>
          <a:stretch>
            <a:fillRect/>
          </a:stretch>
        </p:blipFill>
        <p:spPr>
          <a:xfrm>
            <a:off x="5499713" y="1592534"/>
            <a:ext cx="5606771" cy="2452962"/>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C4FD4DCC-A510-1A75-1153-FCF48AAB5FEE}"/>
              </a:ext>
            </a:extLst>
          </p:cNvPr>
          <p:cNvPicPr>
            <a:picLocks noChangeAspect="1"/>
          </p:cNvPicPr>
          <p:nvPr/>
        </p:nvPicPr>
        <p:blipFill>
          <a:blip r:embed="rId4"/>
          <a:stretch>
            <a:fillRect/>
          </a:stretch>
        </p:blipFill>
        <p:spPr>
          <a:xfrm>
            <a:off x="4298812" y="4145189"/>
            <a:ext cx="5363883" cy="2253576"/>
          </a:xfrm>
          <a:prstGeom prst="rect">
            <a:avLst/>
          </a:prstGeom>
        </p:spPr>
      </p:pic>
    </p:spTree>
    <p:extLst>
      <p:ext uri="{BB962C8B-B14F-4D97-AF65-F5344CB8AC3E}">
        <p14:creationId xmlns:p14="http://schemas.microsoft.com/office/powerpoint/2010/main" val="34463303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FD1B-2823-41D2-AD0A-AD011AD10627}"/>
              </a:ext>
            </a:extLst>
          </p:cNvPr>
          <p:cNvSpPr>
            <a:spLocks noGrp="1"/>
          </p:cNvSpPr>
          <p:nvPr>
            <p:ph type="title"/>
          </p:nvPr>
        </p:nvSpPr>
        <p:spPr/>
        <p:txBody>
          <a:bodyPr/>
          <a:lstStyle/>
          <a:p>
            <a:r>
              <a:rPr lang="en-IN" dirty="0"/>
              <a:t>Results (Contd.)</a:t>
            </a:r>
          </a:p>
        </p:txBody>
      </p:sp>
      <p:sp>
        <p:nvSpPr>
          <p:cNvPr id="3" name="Text Placeholder 2">
            <a:extLst>
              <a:ext uri="{FF2B5EF4-FFF2-40B4-BE49-F238E27FC236}">
                <a16:creationId xmlns:a16="http://schemas.microsoft.com/office/drawing/2014/main" id="{FCD4D302-3122-4123-B6F8-50C84D8C6F4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8A92999-656F-4C53-97F9-3CAD6E14FC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75</a:t>
            </a:fld>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C10257AE-F822-4DA8-9FB0-52F832617C40}"/>
              </a:ext>
            </a:extLst>
          </p:cNvPr>
          <p:cNvPicPr>
            <a:picLocks noChangeAspect="1"/>
          </p:cNvPicPr>
          <p:nvPr/>
        </p:nvPicPr>
        <p:blipFill>
          <a:blip r:embed="rId2"/>
          <a:stretch>
            <a:fillRect/>
          </a:stretch>
        </p:blipFill>
        <p:spPr>
          <a:xfrm>
            <a:off x="1016867" y="1862714"/>
            <a:ext cx="8816943" cy="4378544"/>
          </a:xfrm>
          <a:prstGeom prst="rect">
            <a:avLst/>
          </a:prstGeom>
        </p:spPr>
      </p:pic>
    </p:spTree>
    <p:extLst>
      <p:ext uri="{BB962C8B-B14F-4D97-AF65-F5344CB8AC3E}">
        <p14:creationId xmlns:p14="http://schemas.microsoft.com/office/powerpoint/2010/main" val="7832660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60D8-6C13-497E-A47F-8C5CBF445F0C}"/>
              </a:ext>
            </a:extLst>
          </p:cNvPr>
          <p:cNvSpPr>
            <a:spLocks noGrp="1"/>
          </p:cNvSpPr>
          <p:nvPr>
            <p:ph type="title"/>
          </p:nvPr>
        </p:nvSpPr>
        <p:spPr/>
        <p:txBody>
          <a:bodyPr/>
          <a:lstStyle/>
          <a:p>
            <a:r>
              <a:rPr lang="en-IN" dirty="0"/>
              <a:t>Results (Contd.)</a:t>
            </a:r>
          </a:p>
        </p:txBody>
      </p:sp>
      <p:sp>
        <p:nvSpPr>
          <p:cNvPr id="3" name="Text Placeholder 2">
            <a:extLst>
              <a:ext uri="{FF2B5EF4-FFF2-40B4-BE49-F238E27FC236}">
                <a16:creationId xmlns:a16="http://schemas.microsoft.com/office/drawing/2014/main" id="{00079327-51EA-4AB7-B159-981971A9A7D5}"/>
              </a:ext>
            </a:extLst>
          </p:cNvPr>
          <p:cNvSpPr>
            <a:spLocks noGrp="1"/>
          </p:cNvSpPr>
          <p:nvPr>
            <p:ph type="body" idx="1"/>
          </p:nvPr>
        </p:nvSpPr>
        <p:spPr/>
        <p:txBody>
          <a:bodyPr>
            <a:normAutofit/>
          </a:bodyPr>
          <a:lstStyle/>
          <a:p>
            <a:pPr marL="0" indent="0">
              <a:buNone/>
            </a:pPr>
            <a:endParaRPr lang="en-US" sz="2800" dirty="0">
              <a:effectLst/>
              <a:latin typeface="Times New Roman" panose="02020603050405020304" pitchFamily="18" charset="0"/>
              <a:ea typeface="Times New Roman" panose="02020603050405020304" pitchFamily="18" charset="0"/>
            </a:endParaRPr>
          </a:p>
          <a:p>
            <a:pPr marL="0" indent="0">
              <a:buNone/>
            </a:pPr>
            <a:r>
              <a:rPr lang="en-US" sz="2800" dirty="0">
                <a:latin typeface="Times New Roman" panose="02020603050405020304" pitchFamily="18" charset="0"/>
                <a:ea typeface="Times New Roman" panose="02020603050405020304" pitchFamily="18" charset="0"/>
              </a:rPr>
              <a:t>Accuracy is as follows:</a:t>
            </a:r>
          </a:p>
          <a:p>
            <a:pPr marL="0" indent="0">
              <a:buNone/>
            </a:pPr>
            <a:endParaRPr lang="en-US" sz="2800" dirty="0">
              <a:latin typeface="Times New Roman" panose="02020603050405020304" pitchFamily="18" charset="0"/>
              <a:ea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rPr>
              <a:t>Logistic Regression – 81.9%</a:t>
            </a:r>
          </a:p>
          <a:p>
            <a:r>
              <a:rPr lang="en-US" sz="2800" dirty="0">
                <a:latin typeface="Times New Roman" panose="02020603050405020304" pitchFamily="18" charset="0"/>
                <a:ea typeface="Times New Roman" panose="02020603050405020304" pitchFamily="18" charset="0"/>
              </a:rPr>
              <a:t>KNN – 85%</a:t>
            </a:r>
          </a:p>
          <a:p>
            <a:r>
              <a:rPr lang="en-US" sz="2800" dirty="0">
                <a:latin typeface="Times New Roman" panose="02020603050405020304" pitchFamily="18" charset="0"/>
                <a:ea typeface="Times New Roman" panose="02020603050405020304" pitchFamily="18" charset="0"/>
              </a:rPr>
              <a:t>Random Forest – 81.9%</a:t>
            </a:r>
          </a:p>
          <a:p>
            <a:pPr marL="0" indent="0">
              <a:buNone/>
            </a:pPr>
            <a:endParaRPr lang="en-US" sz="2800" dirty="0">
              <a:latin typeface="Times New Roman" panose="02020603050405020304" pitchFamily="18" charset="0"/>
              <a:ea typeface="Times New Roman" panose="02020603050405020304" pitchFamily="18" charset="0"/>
            </a:endParaRPr>
          </a:p>
          <a:p>
            <a:endParaRPr lang="en-IN" sz="2800" dirty="0"/>
          </a:p>
        </p:txBody>
      </p:sp>
      <p:sp>
        <p:nvSpPr>
          <p:cNvPr id="4" name="Slide Number Placeholder 3">
            <a:extLst>
              <a:ext uri="{FF2B5EF4-FFF2-40B4-BE49-F238E27FC236}">
                <a16:creationId xmlns:a16="http://schemas.microsoft.com/office/drawing/2014/main" id="{CC3505D9-D51D-42F7-A5DA-5B815C506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76</a:t>
            </a:fld>
            <a:endParaRPr lang="en-US"/>
          </a:p>
        </p:txBody>
      </p:sp>
    </p:spTree>
    <p:extLst>
      <p:ext uri="{BB962C8B-B14F-4D97-AF65-F5344CB8AC3E}">
        <p14:creationId xmlns:p14="http://schemas.microsoft.com/office/powerpoint/2010/main" val="17808695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OUT - </a:t>
            </a:r>
            <a:r>
              <a:rPr lang="en-US" sz="3600" b="0" i="0" u="none" strike="noStrike" cap="none" dirty="0" err="1" smtClean="0">
                <a:solidFill>
                  <a:srgbClr val="FF0000"/>
                </a:solidFill>
                <a:latin typeface="Arial Black" panose="020B0A04020102020204"/>
                <a:ea typeface="Arial Black" panose="020B0A04020102020204"/>
                <a:cs typeface="Arial Black" panose="020B0A04020102020204"/>
                <a:sym typeface="Arial Black" panose="020B0A04020102020204"/>
              </a:rPr>
              <a:t>Vinutha</a:t>
            </a:r>
            <a:r>
              <a:rPr lang="en-US" sz="3600" b="0" i="0" u="none" strike="noStrike" cap="none" dirty="0" smtClean="0">
                <a:solidFill>
                  <a:srgbClr val="FF0000"/>
                </a:solidFill>
                <a:latin typeface="Arial Black" panose="020B0A04020102020204"/>
                <a:ea typeface="Arial Black" panose="020B0A04020102020204"/>
                <a:cs typeface="Arial Black" panose="020B0A04020102020204"/>
                <a:sym typeface="Arial Black" panose="020B0A04020102020204"/>
              </a:rPr>
              <a:t>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29/12 /2021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77</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732257"/>
          </a:xfrm>
        </p:spPr>
        <p:txBody>
          <a:bodyPr>
            <a:normAutofit/>
          </a:bodyPr>
          <a:lstStyle/>
          <a:p>
            <a:r>
              <a:rPr lang="en-IN" dirty="0"/>
              <a:t>The project I decided to go with is “Heart disease Predictor”.</a:t>
            </a:r>
          </a:p>
          <a:p>
            <a:r>
              <a:rPr lang="en-US" sz="3600" dirty="0"/>
              <a:t>A healthy person’s heart beat is monitored through ECG.</a:t>
            </a:r>
          </a:p>
          <a:p>
            <a:endParaRPr lang="en-IN" dirty="0"/>
          </a:p>
          <a:p>
            <a:endParaRPr lang="en-IN" dirty="0"/>
          </a:p>
          <a:p>
            <a:pPr marL="0" indent="0">
              <a:buNone/>
            </a:pPr>
            <a:endParaRPr lang="en-IN" dirty="0"/>
          </a:p>
        </p:txBody>
      </p:sp>
      <p:pic>
        <p:nvPicPr>
          <p:cNvPr id="7" name="Graphic 6">
            <a:extLst>
              <a:ext uri="{FF2B5EF4-FFF2-40B4-BE49-F238E27FC236}">
                <a16:creationId xmlns:a16="http://schemas.microsoft.com/office/drawing/2014/main" id="{47F069A7-5BB8-45F5-BA7C-45A18FDEBF5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178025" y="3450591"/>
            <a:ext cx="5080000" cy="2905760"/>
          </a:xfrm>
          <a:prstGeom prst="rect">
            <a:avLst/>
          </a:prstGeom>
        </p:spPr>
      </p:pic>
    </p:spTree>
    <p:extLst>
      <p:ext uri="{BB962C8B-B14F-4D97-AF65-F5344CB8AC3E}">
        <p14:creationId xmlns:p14="http://schemas.microsoft.com/office/powerpoint/2010/main" val="24451896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29/12/2021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78</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IN" dirty="0"/>
              <a:t>The goal here is to build a model which is able to predict the occurrence of a diseased heart based on the data the person has given.</a:t>
            </a:r>
          </a:p>
          <a:p>
            <a:r>
              <a:rPr lang="en-IN" dirty="0"/>
              <a:t>A CSV file consisting of the personal and health related data of people was used as the dataset to train the model.</a:t>
            </a:r>
          </a:p>
          <a:p>
            <a:r>
              <a:rPr lang="en-IN" dirty="0"/>
              <a:t>Jupiter notebook was used to build the project.</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32491235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PROJECT CARRIED OUT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29/12/2021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79</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20"/>
            <a:ext cx="10972800" cy="820134"/>
          </a:xfrm>
        </p:spPr>
        <p:txBody>
          <a:bodyPr>
            <a:normAutofit/>
          </a:bodyPr>
          <a:lstStyle/>
          <a:p>
            <a:pPr marL="0" indent="0">
              <a:buNone/>
            </a:pPr>
            <a:r>
              <a:rPr lang="en-IN" dirty="0"/>
              <a:t>Some notable observations from the project:</a:t>
            </a:r>
          </a:p>
          <a:p>
            <a:endParaRPr lang="en-IN" dirty="0"/>
          </a:p>
          <a:p>
            <a:pPr marL="0" indent="0">
              <a:buNone/>
            </a:pPr>
            <a:endParaRPr lang="en-IN" dirty="0"/>
          </a:p>
        </p:txBody>
      </p:sp>
      <p:pic>
        <p:nvPicPr>
          <p:cNvPr id="8" name="Picture 7">
            <a:extLst>
              <a:ext uri="{FF2B5EF4-FFF2-40B4-BE49-F238E27FC236}">
                <a16:creationId xmlns:a16="http://schemas.microsoft.com/office/drawing/2014/main" id="{6A6019E3-58DC-D306-4D6A-956876BC20A4}"/>
              </a:ext>
            </a:extLst>
          </p:cNvPr>
          <p:cNvPicPr>
            <a:picLocks noChangeAspect="1"/>
          </p:cNvPicPr>
          <p:nvPr/>
        </p:nvPicPr>
        <p:blipFill>
          <a:blip r:embed="rId3"/>
          <a:stretch>
            <a:fillRect/>
          </a:stretch>
        </p:blipFill>
        <p:spPr>
          <a:xfrm>
            <a:off x="2743320" y="2066702"/>
            <a:ext cx="6242462" cy="4108067"/>
          </a:xfrm>
          <a:prstGeom prst="rect">
            <a:avLst/>
          </a:prstGeom>
        </p:spPr>
      </p:pic>
    </p:spTree>
    <p:extLst>
      <p:ext uri="{BB962C8B-B14F-4D97-AF65-F5344CB8AC3E}">
        <p14:creationId xmlns:p14="http://schemas.microsoft.com/office/powerpoint/2010/main" val="587305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2C82F-E6D7-4D38-995B-0BC6DF9F569B}"/>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F15A0F86-3515-4A57-B896-33EEB3F5089A}"/>
              </a:ext>
            </a:extLst>
          </p:cNvPr>
          <p:cNvSpPr>
            <a:spLocks noGrp="1"/>
          </p:cNvSpPr>
          <p:nvPr>
            <p:ph type="body" idx="1"/>
          </p:nvPr>
        </p:nvSpPr>
        <p:spPr/>
        <p:txBody>
          <a:bodyPr/>
          <a:lstStyle/>
          <a:p>
            <a:r>
              <a:rPr lang="en-IN" dirty="0"/>
              <a:t>Machine Learning Approach</a:t>
            </a:r>
          </a:p>
          <a:p>
            <a:pPr marL="0" indent="0">
              <a:buNone/>
            </a:pPr>
            <a:endParaRPr lang="en-IN" dirty="0"/>
          </a:p>
        </p:txBody>
      </p:sp>
      <p:sp>
        <p:nvSpPr>
          <p:cNvPr id="4" name="Slide Number Placeholder 3">
            <a:extLst>
              <a:ext uri="{FF2B5EF4-FFF2-40B4-BE49-F238E27FC236}">
                <a16:creationId xmlns:a16="http://schemas.microsoft.com/office/drawing/2014/main" id="{BA566468-1379-48CC-A228-7A348B2398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pic>
        <p:nvPicPr>
          <p:cNvPr id="5" name="image13.jpeg">
            <a:extLst>
              <a:ext uri="{FF2B5EF4-FFF2-40B4-BE49-F238E27FC236}">
                <a16:creationId xmlns:a16="http://schemas.microsoft.com/office/drawing/2014/main" id="{CCC89DF9-9D6C-4B4A-8CA0-C0576A235803}"/>
              </a:ext>
            </a:extLst>
          </p:cNvPr>
          <p:cNvPicPr>
            <a:picLocks noChangeAspect="1"/>
          </p:cNvPicPr>
          <p:nvPr/>
        </p:nvPicPr>
        <p:blipFill>
          <a:blip r:embed="rId2" cstate="print"/>
          <a:stretch>
            <a:fillRect/>
          </a:stretch>
        </p:blipFill>
        <p:spPr>
          <a:xfrm>
            <a:off x="3903407" y="2467238"/>
            <a:ext cx="4694650" cy="2861846"/>
          </a:xfrm>
          <a:prstGeom prst="rect">
            <a:avLst/>
          </a:prstGeom>
        </p:spPr>
      </p:pic>
    </p:spTree>
    <p:extLst>
      <p:ext uri="{BB962C8B-B14F-4D97-AF65-F5344CB8AC3E}">
        <p14:creationId xmlns:p14="http://schemas.microsoft.com/office/powerpoint/2010/main" val="37084529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p:nvPr/>
        </p:nvSpPr>
        <p:spPr>
          <a:xfrm>
            <a:off x="2743320" y="152280"/>
            <a:ext cx="7467120" cy="9903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600" dirty="0">
                <a:solidFill>
                  <a:srgbClr val="FF0000"/>
                </a:solidFill>
                <a:latin typeface="Arial Black" panose="020B0A04020102020204"/>
                <a:ea typeface="Arial Black" panose="020B0A04020102020204"/>
                <a:cs typeface="Arial Black" panose="020B0A04020102020204"/>
                <a:sym typeface="Arial Black" panose="020B0A04020102020204"/>
              </a:rPr>
              <a:t>RESULTS</a:t>
            </a:r>
            <a:r>
              <a:rPr lang="en-US" sz="3600" b="0" i="0" u="none" strike="noStrike" cap="none" dirty="0">
                <a:solidFill>
                  <a:srgbClr val="FF0000"/>
                </a:solidFill>
                <a:latin typeface="Arial Black" panose="020B0A04020102020204"/>
                <a:ea typeface="Arial Black" panose="020B0A04020102020204"/>
                <a:cs typeface="Arial Black" panose="020B0A04020102020204"/>
                <a:sym typeface="Arial Black" panose="020B0A04020102020204"/>
              </a:rPr>
              <a:t>  (Contd.)</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4"/>
          <p:cNvSpPr txBox="1"/>
          <p:nvPr/>
        </p:nvSpPr>
        <p:spPr>
          <a:xfrm>
            <a:off x="609600" y="6356351"/>
            <a:ext cx="284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  29/12/2021</a:t>
            </a:r>
            <a:endParaRPr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91" name="Google Shape;91;p4"/>
          <p:cNvSpPr txBox="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dk1"/>
                </a:solidFill>
                <a:latin typeface="Cambria" panose="02040503050406030204"/>
                <a:ea typeface="Cambria" panose="02040503050406030204"/>
                <a:cs typeface="Cambria" panose="02040503050406030204"/>
                <a:sym typeface="Cambria" panose="02040503050406030204"/>
              </a:rPr>
              <a:t>Department of ECE, SJEC, </a:t>
            </a:r>
            <a:r>
              <a:rPr lang="en-US" sz="1600" b="1" i="0" u="none" strike="noStrike" cap="none" dirty="0" err="1">
                <a:solidFill>
                  <a:schemeClr val="dk1"/>
                </a:solidFill>
                <a:latin typeface="Cambria" panose="02040503050406030204"/>
                <a:ea typeface="Cambria" panose="02040503050406030204"/>
                <a:cs typeface="Cambria" panose="02040503050406030204"/>
                <a:sym typeface="Cambria" panose="02040503050406030204"/>
              </a:rPr>
              <a:t>Vamanjoor</a:t>
            </a:r>
          </a:p>
        </p:txBody>
      </p:sp>
      <p:sp>
        <p:nvSpPr>
          <p:cNvPr id="92" name="Google Shape;92;p4"/>
          <p:cNvSpPr txBox="1"/>
          <p:nvPr/>
        </p:nvSpPr>
        <p:spPr>
          <a:xfrm>
            <a:off x="10391880" y="6356351"/>
            <a:ext cx="119052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Cambria" panose="02040503050406030204"/>
                <a:ea typeface="Cambria" panose="02040503050406030204"/>
                <a:cs typeface="Cambria" panose="02040503050406030204"/>
                <a:sym typeface="Cambria" panose="02040503050406030204"/>
              </a:rPr>
              <a:t>80</a:t>
            </a:fld>
            <a:endParaRPr sz="1600" b="1"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 name="Text Placeholder 5"/>
          <p:cNvSpPr>
            <a:spLocks noGrp="1"/>
          </p:cNvSpPr>
          <p:nvPr>
            <p:ph type="body" idx="1"/>
          </p:nvPr>
        </p:nvSpPr>
        <p:spPr>
          <a:xfrm>
            <a:off x="798136" y="1414019"/>
            <a:ext cx="10972800" cy="4807671"/>
          </a:xfrm>
        </p:spPr>
        <p:txBody>
          <a:bodyPr>
            <a:normAutofit/>
          </a:bodyPr>
          <a:lstStyle/>
          <a:p>
            <a:r>
              <a:rPr lang="en-IN" dirty="0"/>
              <a:t>After training and testing the dataset we have got an accuracy of 85.12% .</a:t>
            </a:r>
          </a:p>
          <a:p>
            <a:r>
              <a:rPr lang="en-IN" dirty="0"/>
              <a:t>So from this project we can conclude that , if the output is given as 0 then the person does not have heart disease </a:t>
            </a:r>
          </a:p>
          <a:p>
            <a:r>
              <a:rPr lang="en-IN" dirty="0"/>
              <a:t>Else , if the result is 1 then the person has heart disease .</a:t>
            </a:r>
          </a:p>
          <a:p>
            <a:endParaRPr lang="en-IN" dirty="0"/>
          </a:p>
          <a:p>
            <a:pPr marL="0" indent="0">
              <a:buNone/>
            </a:pPr>
            <a:endParaRPr lang="en-IN" dirty="0"/>
          </a:p>
        </p:txBody>
      </p:sp>
    </p:spTree>
    <p:extLst>
      <p:ext uri="{BB962C8B-B14F-4D97-AF65-F5344CB8AC3E}">
        <p14:creationId xmlns:p14="http://schemas.microsoft.com/office/powerpoint/2010/main" val="39217832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60D8-6C13-497E-A47F-8C5CBF445F0C}"/>
              </a:ext>
            </a:extLst>
          </p:cNvPr>
          <p:cNvSpPr>
            <a:spLocks noGrp="1"/>
          </p:cNvSpPr>
          <p:nvPr>
            <p:ph type="title"/>
          </p:nvPr>
        </p:nvSpPr>
        <p:spPr/>
        <p:txBody>
          <a:bodyPr/>
          <a:lstStyle/>
          <a:p>
            <a:r>
              <a:rPr lang="en-IN" dirty="0"/>
              <a:t>Outcomes</a:t>
            </a:r>
          </a:p>
        </p:txBody>
      </p:sp>
      <p:sp>
        <p:nvSpPr>
          <p:cNvPr id="3" name="Text Placeholder 2">
            <a:extLst>
              <a:ext uri="{FF2B5EF4-FFF2-40B4-BE49-F238E27FC236}">
                <a16:creationId xmlns:a16="http://schemas.microsoft.com/office/drawing/2014/main" id="{00079327-51EA-4AB7-B159-981971A9A7D5}"/>
              </a:ext>
            </a:extLst>
          </p:cNvPr>
          <p:cNvSpPr>
            <a:spLocks noGrp="1"/>
          </p:cNvSpPr>
          <p:nvPr>
            <p:ph type="body" idx="1"/>
          </p:nvPr>
        </p:nvSpPr>
        <p:spPr/>
        <p:txBody>
          <a:bodyPr>
            <a:normAutofit/>
          </a:bodyPr>
          <a:lstStyle/>
          <a:p>
            <a:pPr marL="0" indent="0">
              <a:buNone/>
            </a:pPr>
            <a:endParaRPr lang="en-US" sz="2800" dirty="0">
              <a:effectLst/>
              <a:latin typeface="Times New Roman" panose="02020603050405020304" pitchFamily="18" charset="0"/>
              <a:ea typeface="Times New Roman" panose="02020603050405020304" pitchFamily="18" charset="0"/>
            </a:endParaRPr>
          </a:p>
          <a:p>
            <a:pPr marL="0" indent="0">
              <a:buNone/>
            </a:pPr>
            <a:r>
              <a:rPr lang="en-US" sz="2800" dirty="0">
                <a:latin typeface="Times New Roman" panose="02020603050405020304" pitchFamily="18" charset="0"/>
                <a:ea typeface="Times New Roman" panose="02020603050405020304" pitchFamily="18" charset="0"/>
              </a:rPr>
              <a:t>The Key takeaways from this internship are :</a:t>
            </a:r>
          </a:p>
          <a:p>
            <a:pPr marL="0" indent="0">
              <a:buNone/>
            </a:pPr>
            <a:endParaRPr lang="en-US" sz="2800" dirty="0">
              <a:latin typeface="Times New Roman" panose="02020603050405020304" pitchFamily="18" charset="0"/>
              <a:ea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rPr>
              <a:t>Analyzing and learning to build AI and ML models that can be used for prediction, extraction, recognition, and so on.</a:t>
            </a:r>
          </a:p>
          <a:p>
            <a:endParaRPr lang="en-US" sz="2800" dirty="0">
              <a:latin typeface="Times New Roman" panose="02020603050405020304" pitchFamily="18" charset="0"/>
              <a:ea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rPr>
              <a:t>Collection of information from different types of datasets.</a:t>
            </a:r>
          </a:p>
          <a:p>
            <a:endParaRPr lang="en-US" sz="2800" dirty="0">
              <a:latin typeface="Times New Roman" panose="02020603050405020304" pitchFamily="18" charset="0"/>
              <a:ea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rPr>
              <a:t>Understanding and using various python libraries like </a:t>
            </a:r>
            <a:r>
              <a:rPr lang="en-US" sz="2800" dirty="0" err="1">
                <a:latin typeface="Times New Roman" panose="02020603050405020304" pitchFamily="18" charset="0"/>
                <a:ea typeface="Times New Roman" panose="02020603050405020304" pitchFamily="18" charset="0"/>
              </a:rPr>
              <a:t>Numpy</a:t>
            </a:r>
            <a:r>
              <a:rPr lang="en-US" sz="2800" dirty="0">
                <a:latin typeface="Times New Roman" panose="02020603050405020304" pitchFamily="18" charset="0"/>
                <a:ea typeface="Times New Roman" panose="02020603050405020304" pitchFamily="18" charset="0"/>
              </a:rPr>
              <a:t>, Pandas.</a:t>
            </a:r>
          </a:p>
        </p:txBody>
      </p:sp>
      <p:sp>
        <p:nvSpPr>
          <p:cNvPr id="4" name="Slide Number Placeholder 3">
            <a:extLst>
              <a:ext uri="{FF2B5EF4-FFF2-40B4-BE49-F238E27FC236}">
                <a16:creationId xmlns:a16="http://schemas.microsoft.com/office/drawing/2014/main" id="{CC3505D9-D51D-42F7-A5DA-5B815C506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81</a:t>
            </a:fld>
            <a:endParaRPr lang="en-US"/>
          </a:p>
        </p:txBody>
      </p:sp>
    </p:spTree>
    <p:extLst>
      <p:ext uri="{BB962C8B-B14F-4D97-AF65-F5344CB8AC3E}">
        <p14:creationId xmlns:p14="http://schemas.microsoft.com/office/powerpoint/2010/main" val="17066119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body" idx="1"/>
          </p:nvPr>
        </p:nvSpPr>
        <p:spPr>
          <a:xfrm>
            <a:off x="1981200" y="1143001"/>
            <a:ext cx="8382000" cy="5135563"/>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Clr>
                <a:srgbClr val="3333FF"/>
              </a:buClr>
              <a:buSzPts val="3600"/>
              <a:buNone/>
            </a:pPr>
            <a:r>
              <a:rPr lang="en-US" b="1" dirty="0">
                <a:solidFill>
                  <a:srgbClr val="3333FF"/>
                </a:solidFill>
                <a:latin typeface="Arial"/>
                <a:ea typeface="Arial"/>
                <a:cs typeface="Arial"/>
                <a:sym typeface="Arial"/>
              </a:rPr>
              <a:t> </a:t>
            </a:r>
            <a:endParaRPr/>
          </a:p>
        </p:txBody>
      </p:sp>
      <p:sp>
        <p:nvSpPr>
          <p:cNvPr id="169" name="Google Shape;169;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    /2021</a:t>
            </a:r>
            <a:endParaRPr/>
          </a:p>
        </p:txBody>
      </p:sp>
      <p:sp>
        <p:nvSpPr>
          <p:cNvPr id="170" name="Google Shape;170;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sp>
        <p:nvSpPr>
          <p:cNvPr id="171" name="Google Shape;171;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Department of ECE, SJEC, </a:t>
            </a:r>
            <a:r>
              <a:rPr lang="en-US" dirty="0" err="1"/>
              <a:t>Vamanjoor</a:t>
            </a:r>
            <a:endParaRPr/>
          </a:p>
        </p:txBody>
      </p:sp>
      <p:sp>
        <p:nvSpPr>
          <p:cNvPr id="172" name="Google Shape;172;p5"/>
          <p:cNvSpPr txBox="1">
            <a:spLocks noGrp="1"/>
          </p:cNvSpPr>
          <p:nvPr>
            <p:ph type="title"/>
          </p:nvPr>
        </p:nvSpPr>
        <p:spPr>
          <a:xfrm>
            <a:off x="1625600" y="152400"/>
            <a:ext cx="9956800" cy="990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000"/>
              <a:buFont typeface="Cambria"/>
              <a:buNone/>
            </a:pPr>
            <a:endParaRPr/>
          </a:p>
        </p:txBody>
      </p:sp>
      <p:sp>
        <p:nvSpPr>
          <p:cNvPr id="173" name="Google Shape;173;p5"/>
          <p:cNvSpPr/>
          <p:nvPr/>
        </p:nvSpPr>
        <p:spPr>
          <a:xfrm>
            <a:off x="1981201" y="1828800"/>
            <a:ext cx="8229601"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a:solidFill>
                  <a:srgbClr val="FC7876"/>
                </a:solidFill>
                <a:latin typeface="Arial"/>
                <a:ea typeface="Arial"/>
                <a:cs typeface="Arial"/>
                <a:sym typeface="Arial"/>
              </a:rPr>
              <a:t>Thanking you for Your attention </a:t>
            </a:r>
            <a:endParaRPr sz="5400" b="1" i="0" u="none" strike="noStrike" cap="none">
              <a:solidFill>
                <a:srgbClr val="FC7876"/>
              </a:solidFill>
              <a:latin typeface="Calibri"/>
              <a:ea typeface="Calibri"/>
              <a:cs typeface="Calibri"/>
              <a:sym typeface="Calibri"/>
            </a:endParaRPr>
          </a:p>
        </p:txBody>
      </p:sp>
      <p:sp>
        <p:nvSpPr>
          <p:cNvPr id="174" name="Google Shape;174;p5"/>
          <p:cNvSpPr/>
          <p:nvPr/>
        </p:nvSpPr>
        <p:spPr>
          <a:xfrm>
            <a:off x="1981201" y="3962400"/>
            <a:ext cx="822960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dirty="0">
                <a:solidFill>
                  <a:srgbClr val="3366FF"/>
                </a:solidFill>
                <a:latin typeface="Arial"/>
                <a:ea typeface="Arial"/>
                <a:cs typeface="Arial"/>
                <a:sym typeface="Arial"/>
              </a:rPr>
              <a:t>Any Questions ?</a:t>
            </a:r>
            <a:endParaRPr sz="5400" b="1" i="0" u="none" strike="noStrike" cap="none">
              <a:solidFill>
                <a:srgbClr val="3366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F06-83B4-48A1-942C-5F0E58A04903}"/>
              </a:ext>
            </a:extLst>
          </p:cNvPr>
          <p:cNvSpPr>
            <a:spLocks noGrp="1"/>
          </p:cNvSpPr>
          <p:nvPr>
            <p:ph type="title"/>
          </p:nvPr>
        </p:nvSpPr>
        <p:spPr/>
        <p:txBody>
          <a:bodyPr/>
          <a:lstStyle/>
          <a:p>
            <a:r>
              <a:rPr lang="en-IN" dirty="0"/>
              <a:t>Task Performed </a:t>
            </a:r>
            <a:r>
              <a:rPr lang="en-IN" dirty="0" err="1"/>
              <a:t>contd</a:t>
            </a:r>
            <a:endParaRPr lang="en-IN" dirty="0"/>
          </a:p>
        </p:txBody>
      </p:sp>
      <p:sp>
        <p:nvSpPr>
          <p:cNvPr id="3" name="Text Placeholder 2">
            <a:extLst>
              <a:ext uri="{FF2B5EF4-FFF2-40B4-BE49-F238E27FC236}">
                <a16:creationId xmlns:a16="http://schemas.microsoft.com/office/drawing/2014/main" id="{21E80450-86F6-4953-A6D2-A92A052E129B}"/>
              </a:ext>
            </a:extLst>
          </p:cNvPr>
          <p:cNvSpPr>
            <a:spLocks noGrp="1"/>
          </p:cNvSpPr>
          <p:nvPr>
            <p:ph type="body" idx="1"/>
          </p:nvPr>
        </p:nvSpPr>
        <p:spPr/>
        <p:txBody>
          <a:bodyPr/>
          <a:lstStyle/>
          <a:p>
            <a:endParaRPr lang="en-US" sz="2800" b="1" spc="-10" dirty="0">
              <a:effectLst/>
              <a:latin typeface="Times New Roman" panose="02020603050405020304" pitchFamily="18" charset="0"/>
              <a:ea typeface="Times New Roman" panose="02020603050405020304" pitchFamily="18" charset="0"/>
            </a:endParaRPr>
          </a:p>
          <a:p>
            <a:pPr marL="0" indent="0">
              <a:buNone/>
            </a:pPr>
            <a:r>
              <a:rPr lang="en-US" sz="2800" spc="-10" dirty="0">
                <a:latin typeface="Times New Roman" panose="02020603050405020304" pitchFamily="18" charset="0"/>
                <a:ea typeface="Times New Roman" panose="02020603050405020304" pitchFamily="18" charset="0"/>
              </a:rPr>
              <a:t>In First week of the Internship we were taught :</a:t>
            </a:r>
          </a:p>
          <a:p>
            <a:endParaRPr lang="en-US" sz="2800" spc="-10" dirty="0">
              <a:latin typeface="Times New Roman" panose="02020603050405020304" pitchFamily="18" charset="0"/>
              <a:ea typeface="Times New Roman" panose="02020603050405020304" pitchFamily="18" charset="0"/>
            </a:endParaRPr>
          </a:p>
          <a:p>
            <a:r>
              <a:rPr lang="en-US" sz="2800" b="1" spc="-10" dirty="0">
                <a:effectLst/>
                <a:latin typeface="Times New Roman" panose="02020603050405020304" pitchFamily="18" charset="0"/>
                <a:ea typeface="Times New Roman" panose="02020603050405020304" pitchFamily="18" charset="0"/>
              </a:rPr>
              <a:t>Basic Mathematics.</a:t>
            </a:r>
          </a:p>
          <a:p>
            <a:r>
              <a:rPr lang="en-IN" sz="2800" b="1" spc="-10" dirty="0">
                <a:effectLst/>
                <a:latin typeface="Times New Roman" panose="02020603050405020304" pitchFamily="18" charset="0"/>
                <a:ea typeface="Times New Roman" panose="02020603050405020304" pitchFamily="18" charset="0"/>
              </a:rPr>
              <a:t>Installing Python.</a:t>
            </a:r>
          </a:p>
          <a:p>
            <a:r>
              <a:rPr lang="en-IN" sz="2800" spc="-10" dirty="0">
                <a:latin typeface="Times New Roman" panose="02020603050405020304" pitchFamily="18" charset="0"/>
                <a:ea typeface="Times New Roman" panose="02020603050405020304" pitchFamily="18" charset="0"/>
              </a:rPr>
              <a:t>Some basics of python like conditional statements and loops.</a:t>
            </a:r>
            <a:endParaRPr lang="en-IN" sz="2800" b="1" spc="-1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53C12D53-D95F-4FB9-A5BC-363F9E6312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Tree>
    <p:extLst>
      <p:ext uri="{BB962C8B-B14F-4D97-AF65-F5344CB8AC3E}">
        <p14:creationId xmlns:p14="http://schemas.microsoft.com/office/powerpoint/2010/main" val="639798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2599</Words>
  <Application>Microsoft Office PowerPoint</Application>
  <PresentationFormat>Widescreen</PresentationFormat>
  <Paragraphs>612</Paragraphs>
  <Slides>82</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Cambria</vt:lpstr>
      <vt:lpstr>Wingdings</vt:lpstr>
      <vt:lpstr>Calibri</vt:lpstr>
      <vt:lpstr>Arial</vt:lpstr>
      <vt:lpstr>Courier New</vt:lpstr>
      <vt:lpstr>Times New Roman</vt:lpstr>
      <vt:lpstr>Arial Black</vt:lpstr>
      <vt:lpstr>Office Theme</vt:lpstr>
      <vt:lpstr>Artificial Intelligence &amp; Machine Learning</vt:lpstr>
      <vt:lpstr>Contents</vt:lpstr>
      <vt:lpstr>Company Profile</vt:lpstr>
      <vt:lpstr>Company Profile contd</vt:lpstr>
      <vt:lpstr>Introduction</vt:lpstr>
      <vt:lpstr>Introduction contd</vt:lpstr>
      <vt:lpstr>Task Performed</vt:lpstr>
      <vt:lpstr>Task Performed Contd</vt:lpstr>
      <vt:lpstr>Task Performed contd</vt:lpstr>
      <vt:lpstr>Task Performed Contd</vt:lpstr>
      <vt:lpstr>Task Performed Contd</vt:lpstr>
      <vt:lpstr>Task Performed contd</vt:lpstr>
      <vt:lpstr>Task Performed contd</vt:lpstr>
      <vt:lpstr>Task Performed contd</vt:lpstr>
      <vt:lpstr>Task Performed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Carried out - Samarth</vt:lpstr>
      <vt:lpstr>Project Carried out</vt:lpstr>
      <vt:lpstr>Project Carried out</vt:lpstr>
      <vt:lpstr>PowerPoint Presentation</vt:lpstr>
      <vt:lpstr>Project Carried out</vt:lpstr>
      <vt:lpstr>Project Carried out</vt:lpstr>
      <vt:lpstr>Project Carried out</vt:lpstr>
      <vt:lpstr>Results</vt:lpstr>
      <vt:lpstr>Project Carried out - Sanidhya</vt:lpstr>
      <vt:lpstr>Project Carried out</vt:lpstr>
      <vt:lpstr>Project Carried out</vt:lpstr>
      <vt:lpstr>Results….</vt:lpstr>
      <vt:lpstr>Results</vt:lpstr>
      <vt:lpstr>Results</vt:lpstr>
      <vt:lpstr>Project Carried out - Sherwin</vt:lpstr>
      <vt:lpstr>Algorithm Used</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Carried out - Shreesha</vt:lpstr>
      <vt:lpstr>Project Carried out</vt:lpstr>
      <vt:lpstr>Project Carried out</vt:lpstr>
      <vt:lpstr>Results</vt:lpstr>
      <vt:lpstr>PowerPoint Presentation</vt:lpstr>
      <vt:lpstr>PowerPoint Presentation</vt:lpstr>
      <vt:lpstr>PowerPoint Presentation</vt:lpstr>
      <vt:lpstr>PowerPoint Presentation</vt:lpstr>
      <vt:lpstr>PROJECT CARRIED OUT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Carried Out - Manoj</vt:lpstr>
      <vt:lpstr>Project Carried Out (Contd.)</vt:lpstr>
      <vt:lpstr>Results</vt:lpstr>
      <vt:lpstr>Results (Contd.)</vt:lpstr>
      <vt:lpstr>Results (Contd.)</vt:lpstr>
      <vt:lpstr>Results (Contd.)</vt:lpstr>
      <vt:lpstr>PowerPoint Presentation</vt:lpstr>
      <vt:lpstr>PowerPoint Presentation</vt:lpstr>
      <vt:lpstr>PowerPoint Presentation</vt:lpstr>
      <vt:lpstr>PowerPoint Presentation</vt:lpstr>
      <vt:lpstr>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lenovo</cp:lastModifiedBy>
  <cp:revision>20</cp:revision>
  <dcterms:created xsi:type="dcterms:W3CDTF">2014-05-10T03:45:35Z</dcterms:created>
  <dcterms:modified xsi:type="dcterms:W3CDTF">2022-07-26T05:15:42Z</dcterms:modified>
</cp:coreProperties>
</file>